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tags/tag3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92" r:id="rId1"/>
    <p:sldMasterId id="2147483897" r:id="rId2"/>
    <p:sldMasterId id="2147483900" r:id="rId3"/>
    <p:sldMasterId id="2147483904" r:id="rId4"/>
    <p:sldMasterId id="2147483920" r:id="rId5"/>
    <p:sldMasterId id="2147483931" r:id="rId6"/>
    <p:sldMasterId id="2147483942" r:id="rId7"/>
  </p:sldMasterIdLst>
  <p:notesMasterIdLst>
    <p:notesMasterId r:id="rId28"/>
  </p:notesMasterIdLst>
  <p:handoutMasterIdLst>
    <p:handoutMasterId r:id="rId29"/>
  </p:handoutMasterIdLst>
  <p:sldIdLst>
    <p:sldId id="646" r:id="rId8"/>
    <p:sldId id="987" r:id="rId9"/>
    <p:sldId id="1011" r:id="rId10"/>
    <p:sldId id="1012" r:id="rId11"/>
    <p:sldId id="1013" r:id="rId12"/>
    <p:sldId id="1015" r:id="rId13"/>
    <p:sldId id="1014" r:id="rId14"/>
    <p:sldId id="1016" r:id="rId15"/>
    <p:sldId id="1017" r:id="rId16"/>
    <p:sldId id="1020" r:id="rId17"/>
    <p:sldId id="1029" r:id="rId18"/>
    <p:sldId id="1028" r:id="rId19"/>
    <p:sldId id="1027" r:id="rId20"/>
    <p:sldId id="1026" r:id="rId21"/>
    <p:sldId id="1025" r:id="rId22"/>
    <p:sldId id="1024" r:id="rId23"/>
    <p:sldId id="1023" r:id="rId24"/>
    <p:sldId id="1022" r:id="rId25"/>
    <p:sldId id="1031" r:id="rId26"/>
    <p:sldId id="1030" r:id="rId27"/>
  </p:sldIdLst>
  <p:sldSz cx="12801600" cy="7200900"/>
  <p:notesSz cx="9866313" cy="142954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556504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113008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669512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226015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782519" algn="l" defTabSz="1113008" rtl="0" eaLnBrk="1" latinLnBrk="0" hangingPunct="1">
      <a:defRPr sz="2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3339023" algn="l" defTabSz="1113008" rtl="0" eaLnBrk="1" latinLnBrk="0" hangingPunct="1">
      <a:defRPr sz="2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895527" algn="l" defTabSz="1113008" rtl="0" eaLnBrk="1" latinLnBrk="0" hangingPunct="1">
      <a:defRPr sz="2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4452031" algn="l" defTabSz="1113008" rtl="0" eaLnBrk="1" latinLnBrk="0" hangingPunct="1">
      <a:defRPr sz="2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40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0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ubo01" initials="l" lastIdx="2" clrIdx="0"/>
  <p:cmAuthor id="1" name="Bai,Yu(HR)" initials="B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E9A"/>
    <a:srgbClr val="125AA4"/>
    <a:srgbClr val="376092"/>
    <a:srgbClr val="669AD9"/>
    <a:srgbClr val="4F81BD"/>
    <a:srgbClr val="8EB4E3"/>
    <a:srgbClr val="E3E6EA"/>
    <a:srgbClr val="244E81"/>
    <a:srgbClr val="2C5D98"/>
    <a:srgbClr val="244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1301" autoAdjust="0"/>
  </p:normalViewPr>
  <p:slideViewPr>
    <p:cSldViewPr>
      <p:cViewPr varScale="1">
        <p:scale>
          <a:sx n="63" d="100"/>
          <a:sy n="63" d="100"/>
        </p:scale>
        <p:origin x="1008" y="78"/>
      </p:cViewPr>
      <p:guideLst>
        <p:guide orient="horz" pos="2268"/>
        <p:guide pos="40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904" y="48"/>
      </p:cViewPr>
      <p:guideLst>
        <p:guide orient="horz" pos="450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commentAuthors" Target="commentAuthors.xml"/><Relationship Id="rId8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i\S1~S8&#38656;&#27714;&#23481;&#3732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 dirty="0" smtClean="0">
                <a:solidFill>
                  <a:schemeClr val="tx1"/>
                </a:solidFill>
              </a:rPr>
              <a:t>单</a:t>
            </a:r>
            <a:r>
              <a:rPr lang="zh-CN" sz="1200" dirty="0" smtClean="0">
                <a:solidFill>
                  <a:schemeClr val="tx1"/>
                </a:solidFill>
              </a:rPr>
              <a:t>迭代需求</a:t>
            </a:r>
            <a:r>
              <a:rPr lang="en-US" altLang="zh-CN" sz="1200" dirty="0" smtClean="0">
                <a:solidFill>
                  <a:schemeClr val="tx1"/>
                </a:solidFill>
              </a:rPr>
              <a:t>&amp;</a:t>
            </a:r>
            <a:r>
              <a:rPr lang="en-US" sz="1200" dirty="0" smtClean="0">
                <a:solidFill>
                  <a:schemeClr val="tx1"/>
                </a:solidFill>
              </a:rPr>
              <a:t>bug</a:t>
            </a:r>
            <a:r>
              <a:rPr lang="zh-CN" sz="1200" dirty="0" smtClean="0">
                <a:solidFill>
                  <a:schemeClr val="tx1"/>
                </a:solidFill>
              </a:rPr>
              <a:t>修复</a:t>
            </a:r>
            <a:r>
              <a:rPr lang="zh-CN" altLang="en-US" sz="1200" dirty="0" smtClean="0">
                <a:solidFill>
                  <a:schemeClr val="tx1"/>
                </a:solidFill>
              </a:rPr>
              <a:t>情况</a:t>
            </a:r>
            <a:endParaRPr lang="zh-CN" sz="12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需求完成量（含技术性需求）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1.7374358251742824E-2"/>
                  <c:y val="-8.550800846461955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AE9-477C-94BA-48BD81E786F0}"/>
                </c:ext>
              </c:extLst>
            </c:dLbl>
            <c:dLbl>
              <c:idx val="1"/>
              <c:layout>
                <c:manualLayout>
                  <c:x val="-1.3030768688807136E-2"/>
                  <c:y val="-4.275400423230898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8AE9-477C-94BA-48BD81E786F0}"/>
                </c:ext>
              </c:extLst>
            </c:dLbl>
            <c:dLbl>
              <c:idx val="2"/>
              <c:layout>
                <c:manualLayout>
                  <c:x val="-1.5202563470274971E-2"/>
                  <c:y val="-4.275400423231055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AE9-477C-94BA-48BD81E786F0}"/>
                </c:ext>
              </c:extLst>
            </c:dLbl>
            <c:dLbl>
              <c:idx val="4"/>
              <c:layout>
                <c:manualLayout>
                  <c:x val="-8.687179125871412E-3"/>
                  <c:y val="1.282620126969285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8AE9-477C-94BA-48BD81E786F0}"/>
                </c:ext>
              </c:extLst>
            </c:dLbl>
            <c:dLbl>
              <c:idx val="5"/>
              <c:layout>
                <c:manualLayout>
                  <c:x val="-8.687179125871412E-3"/>
                  <c:y val="4.275400423230977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AE9-477C-94BA-48BD81E786F0}"/>
                </c:ext>
              </c:extLst>
            </c:dLbl>
            <c:dLbl>
              <c:idx val="6"/>
              <c:layout>
                <c:manualLayout>
                  <c:x val="-1.5202563470275049E-2"/>
                  <c:y val="1.7101601692923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8AE9-477C-94BA-48BD81E786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33</c:v>
                </c:pt>
                <c:pt idx="1">
                  <c:v>77</c:v>
                </c:pt>
                <c:pt idx="2">
                  <c:v>69</c:v>
                </c:pt>
                <c:pt idx="3">
                  <c:v>82</c:v>
                </c:pt>
                <c:pt idx="4">
                  <c:v>100</c:v>
                </c:pt>
                <c:pt idx="5">
                  <c:v>106</c:v>
                </c:pt>
                <c:pt idx="6">
                  <c:v>115</c:v>
                </c:pt>
                <c:pt idx="7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E9-477C-94BA-48BD81E786F0}"/>
            </c:ext>
          </c:extLst>
        </c:ser>
        <c:ser>
          <c:idx val="2"/>
          <c:order val="2"/>
          <c:tx>
            <c:strRef>
              <c:f>Sheet1!$A$6</c:f>
              <c:strCache>
                <c:ptCount val="1"/>
                <c:pt idx="0">
                  <c:v>bug修复数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</c:strCache>
            </c:strRef>
          </c:cat>
          <c:val>
            <c:numRef>
              <c:f>Sheet1!$B$6:$I$6</c:f>
              <c:numCache>
                <c:formatCode>General</c:formatCode>
                <c:ptCount val="8"/>
                <c:pt idx="0">
                  <c:v>16</c:v>
                </c:pt>
                <c:pt idx="1">
                  <c:v>74</c:v>
                </c:pt>
                <c:pt idx="2">
                  <c:v>75</c:v>
                </c:pt>
                <c:pt idx="3">
                  <c:v>161</c:v>
                </c:pt>
                <c:pt idx="4">
                  <c:v>249</c:v>
                </c:pt>
                <c:pt idx="5">
                  <c:v>276</c:v>
                </c:pt>
                <c:pt idx="6">
                  <c:v>372</c:v>
                </c:pt>
                <c:pt idx="7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E9-477C-94BA-48BD81E786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1564643327"/>
        <c:axId val="1564644159"/>
      </c:barChart>
      <c:lineChart>
        <c:grouping val="standard"/>
        <c:varyColors val="0"/>
        <c:ser>
          <c:idx val="1"/>
          <c:order val="1"/>
          <c:tx>
            <c:strRef>
              <c:f>Sheet1!$A$5</c:f>
              <c:strCache>
                <c:ptCount val="1"/>
                <c:pt idx="0">
                  <c:v>hard commit需求完成率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</c:strCache>
            </c:strRef>
          </c:cat>
          <c:val>
            <c:numRef>
              <c:f>Sheet1!$B$5:$I$5</c:f>
              <c:numCache>
                <c:formatCode>0%</c:formatCode>
                <c:ptCount val="8"/>
                <c:pt idx="0">
                  <c:v>0.86842105263157898</c:v>
                </c:pt>
                <c:pt idx="1">
                  <c:v>0.92492492492492495</c:v>
                </c:pt>
                <c:pt idx="2">
                  <c:v>0.85981308411214952</c:v>
                </c:pt>
                <c:pt idx="3">
                  <c:v>0.90358126721763088</c:v>
                </c:pt>
                <c:pt idx="4">
                  <c:v>0.91954022988505746</c:v>
                </c:pt>
                <c:pt idx="5">
                  <c:v>0.92374727668845313</c:v>
                </c:pt>
                <c:pt idx="6">
                  <c:v>0.94845360824742264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E9-477C-94BA-48BD81E786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3876335"/>
        <c:axId val="1730414335"/>
      </c:lineChart>
      <c:catAx>
        <c:axId val="156464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64644159"/>
        <c:crosses val="autoZero"/>
        <c:auto val="1"/>
        <c:lblAlgn val="ctr"/>
        <c:lblOffset val="100"/>
        <c:noMultiLvlLbl val="0"/>
      </c:catAx>
      <c:valAx>
        <c:axId val="1564644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64643327"/>
        <c:crosses val="autoZero"/>
        <c:crossBetween val="between"/>
      </c:valAx>
      <c:valAx>
        <c:axId val="1730414335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43876335"/>
        <c:crosses val="max"/>
        <c:crossBetween val="between"/>
      </c:valAx>
      <c:catAx>
        <c:axId val="17438763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304143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4941" cy="715572"/>
          </a:xfrm>
          <a:prstGeom prst="rect">
            <a:avLst/>
          </a:prstGeom>
        </p:spPr>
        <p:txBody>
          <a:bodyPr vert="horz" lIns="132221" tIns="66110" rIns="132221" bIns="66110" rtlCol="0"/>
          <a:lstStyle>
            <a:lvl1pPr algn="l">
              <a:defRPr sz="17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89063" y="0"/>
            <a:ext cx="4274941" cy="715572"/>
          </a:xfrm>
          <a:prstGeom prst="rect">
            <a:avLst/>
          </a:prstGeom>
        </p:spPr>
        <p:txBody>
          <a:bodyPr vert="horz" lIns="132221" tIns="66110" rIns="132221" bIns="66110" rtlCol="0"/>
          <a:lstStyle>
            <a:lvl1pPr algn="r">
              <a:defRPr sz="1700"/>
            </a:lvl1pPr>
          </a:lstStyle>
          <a:p>
            <a:pPr>
              <a:defRPr/>
            </a:pPr>
            <a:fld id="{483A2CD2-7DF7-4A73-8ABE-BF67761A4571}" type="datetimeFigureOut">
              <a:rPr lang="zh-CN" altLang="en-US"/>
              <a:pPr>
                <a:defRPr/>
              </a:pPr>
              <a:t>2022/1/10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3577581"/>
            <a:ext cx="4274941" cy="715571"/>
          </a:xfrm>
          <a:prstGeom prst="rect">
            <a:avLst/>
          </a:prstGeom>
        </p:spPr>
        <p:txBody>
          <a:bodyPr vert="horz" lIns="132221" tIns="66110" rIns="132221" bIns="66110" rtlCol="0" anchor="b"/>
          <a:lstStyle>
            <a:lvl1pPr algn="l">
              <a:defRPr sz="17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89063" y="13577581"/>
            <a:ext cx="4274941" cy="715571"/>
          </a:xfrm>
          <a:prstGeom prst="rect">
            <a:avLst/>
          </a:prstGeom>
        </p:spPr>
        <p:txBody>
          <a:bodyPr vert="horz" lIns="132221" tIns="66110" rIns="132221" bIns="66110" rtlCol="0" anchor="b"/>
          <a:lstStyle>
            <a:lvl1pPr algn="r">
              <a:defRPr sz="1700"/>
            </a:lvl1pPr>
          </a:lstStyle>
          <a:p>
            <a:pPr>
              <a:defRPr/>
            </a:pPr>
            <a:fld id="{308EE467-3BDF-4921-9FE9-796F62CE9C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96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4941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2221" tIns="66110" rIns="132221" bIns="66110" numCol="1" anchor="t" anchorCtr="0" compatLnSpc="1">
            <a:prstTxWarp prst="textNoShape">
              <a:avLst/>
            </a:prstTxWarp>
          </a:bodyPr>
          <a:lstStyle>
            <a:lvl1pPr>
              <a:defRPr sz="1700"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89063" y="0"/>
            <a:ext cx="4274941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2221" tIns="66110" rIns="132221" bIns="66110" numCol="1" anchor="t" anchorCtr="0" compatLnSpc="1">
            <a:prstTxWarp prst="textNoShape">
              <a:avLst/>
            </a:prstTxWarp>
          </a:bodyPr>
          <a:lstStyle>
            <a:lvl1pPr algn="r">
              <a:defRPr sz="1700"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66688" y="1071563"/>
            <a:ext cx="9534525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6172" y="6789934"/>
            <a:ext cx="7893974" cy="6433289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132221" tIns="66110" rIns="132221" bIns="661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3577581"/>
            <a:ext cx="4274941" cy="71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2221" tIns="66110" rIns="132221" bIns="66110" numCol="1" anchor="b" anchorCtr="0" compatLnSpc="1">
            <a:prstTxWarp prst="textNoShape">
              <a:avLst/>
            </a:prstTxWarp>
          </a:bodyPr>
          <a:lstStyle>
            <a:lvl1pPr>
              <a:defRPr sz="1700"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89063" y="13577581"/>
            <a:ext cx="4274941" cy="71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2221" tIns="66110" rIns="132221" bIns="66110" numCol="1" anchor="b" anchorCtr="0" compatLnSpc="1">
            <a:prstTxWarp prst="textNoShape">
              <a:avLst/>
            </a:prstTxWarp>
          </a:bodyPr>
          <a:lstStyle>
            <a:lvl1pPr algn="r">
              <a:defRPr sz="1700">
                <a:ea typeface="宋体" pitchFamily="2" charset="-122"/>
              </a:defRPr>
            </a:lvl1pPr>
          </a:lstStyle>
          <a:p>
            <a:pPr>
              <a:defRPr/>
            </a:pPr>
            <a:fld id="{D48166DF-1868-4059-B69D-905283CF78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669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556504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113008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669512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226015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782519" algn="l" defTabSz="111300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339023" algn="l" defTabSz="111300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895527" algn="l" defTabSz="111300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452031" algn="l" defTabSz="111300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Microsoft YaHei" charset="-122"/>
                <a:ea typeface="Microsoft YaHei" charset="-122"/>
              </a:rPr>
              <a:t>“瀑布式开发模式”，且临近工作细化不够</a:t>
            </a:r>
            <a:endParaRPr lang="en-US" altLang="zh-CN" sz="1600" dirty="0" smtClean="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Microsoft YaHei" charset="-122"/>
                <a:ea typeface="Microsoft YaHei" charset="-122"/>
              </a:rPr>
              <a:t>质量相对“后置”，质量风险高，成本高</a:t>
            </a:r>
            <a:endParaRPr lang="en-US" altLang="zh-CN" sz="1600" dirty="0" smtClean="0">
              <a:latin typeface="Microsoft YaHei" charset="-122"/>
              <a:ea typeface="Microsoft YaHei" charset="-122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dirty="0" smtClean="0">
                <a:latin typeface="Microsoft YaHei" charset="-122"/>
                <a:ea typeface="Microsoft YaHei" charset="-122"/>
              </a:rPr>
              <a:t>工具链没有聚焦（</a:t>
            </a:r>
            <a:r>
              <a:rPr lang="en-US" altLang="zh-CN" sz="1600" dirty="0" smtClean="0">
                <a:latin typeface="Microsoft YaHei" charset="-122"/>
                <a:ea typeface="Microsoft YaHei" charset="-122"/>
              </a:rPr>
              <a:t>CI &amp; Daily test</a:t>
            </a:r>
            <a:r>
              <a:rPr lang="zh-CN" altLang="en-US" sz="1600" dirty="0" smtClean="0">
                <a:latin typeface="Microsoft YaHei" charset="-122"/>
                <a:ea typeface="Microsoft YaHei" charset="-122"/>
              </a:rPr>
              <a:t>尤为关键，效率质量都重要）</a:t>
            </a:r>
            <a:endParaRPr lang="en-US" altLang="zh-CN" sz="1600" dirty="0" smtClean="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 smtClean="0">
              <a:latin typeface="Microsoft YaHei" charset="-122"/>
              <a:ea typeface="Microsoft Ya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19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技术架构搭建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3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第一版</a:t>
            </a:r>
            <a:r>
              <a:rPr kumimoji="1" lang="en-US" altLang="zh-CN" dirty="0" smtClean="0"/>
              <a:t>PAD</a:t>
            </a:r>
            <a:r>
              <a:rPr kumimoji="1" lang="zh-CN" altLang="en-US" dirty="0" smtClean="0"/>
              <a:t>端上可运行的软件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0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域小组结构调整，</a:t>
            </a:r>
            <a:r>
              <a:rPr kumimoji="1" lang="en-US" altLang="zh-CN" dirty="0" smtClean="0"/>
              <a:t>daily report</a:t>
            </a:r>
            <a:r>
              <a:rPr kumimoji="1" lang="zh-CN" altLang="en-US" dirty="0" smtClean="0"/>
              <a:t>能力建立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9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0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9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27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49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7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3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8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9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8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5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71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26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166DF-1868-4059-B69D-905283CF789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1" y="172870"/>
            <a:ext cx="11521440" cy="690988"/>
          </a:xfrm>
          <a:prstGeom prst="rect">
            <a:avLst/>
          </a:prstGeom>
        </p:spPr>
        <p:txBody>
          <a:bodyPr lIns="111301" tIns="55650" rIns="111301" bIns="55650"/>
          <a:lstStyle>
            <a:lvl1pPr algn="l">
              <a:defRPr sz="28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1" y="979360"/>
            <a:ext cx="11521440" cy="5352302"/>
          </a:xfrm>
          <a:prstGeom prst="rect">
            <a:avLst/>
          </a:prstGeom>
        </p:spPr>
        <p:txBody>
          <a:bodyPr lIns="111301" tIns="55650" rIns="111301" bIns="55650"/>
          <a:lstStyle>
            <a:lvl1pPr>
              <a:buClr>
                <a:schemeClr val="bg1">
                  <a:lumMod val="65000"/>
                </a:schemeClr>
              </a:buClr>
              <a:buSzPct val="60000"/>
              <a:buFont typeface="Wingdings" pitchFamily="2" charset="2"/>
              <a:buChar char="l"/>
              <a:defRPr sz="2400" b="0" baseline="0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>
              <a:buClr>
                <a:schemeClr val="bg1">
                  <a:lumMod val="75000"/>
                </a:schemeClr>
              </a:buClr>
              <a:defRPr sz="2000" baseline="0">
                <a:latin typeface="Arial" pitchFamily="34" charset="0"/>
                <a:ea typeface="微软雅黑" pitchFamily="34" charset="-122"/>
                <a:cs typeface="Arial" pitchFamily="34" charset="0"/>
              </a:defRPr>
            </a:lvl2pPr>
            <a:lvl3pPr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 sz="1800" baseline="0">
                <a:latin typeface="Arial" pitchFamily="34" charset="0"/>
                <a:ea typeface="微软雅黑" pitchFamily="34" charset="-122"/>
                <a:cs typeface="Arial" pitchFamily="34" charset="0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640081" y="878548"/>
            <a:ext cx="8468491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lIns="111301" tIns="55651" rIns="111301" bIns="55651" anchor="ctr"/>
          <a:lstStyle/>
          <a:p>
            <a:endParaRPr lang="zh-CN" altLang="en-US" sz="290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11775643" y="6552778"/>
            <a:ext cx="875799" cy="384492"/>
          </a:xfrm>
        </p:spPr>
        <p:txBody>
          <a:bodyPr/>
          <a:lstStyle/>
          <a:p>
            <a:pPr>
              <a:defRPr/>
            </a:pPr>
            <a:fld id="{EF001FE3-3C56-4123-9DE4-EF0781CB24B0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4376441" y="6552778"/>
            <a:ext cx="4053840" cy="384492"/>
          </a:xfrm>
        </p:spPr>
        <p:txBody>
          <a:bodyPr/>
          <a:lstStyle/>
          <a:p>
            <a:pPr>
              <a:defRPr/>
            </a:pPr>
            <a:endParaRPr 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48983" y="1473518"/>
            <a:ext cx="6629717" cy="4165521"/>
          </a:xfrm>
        </p:spPr>
        <p:txBody>
          <a:bodyPr/>
          <a:lstStyle>
            <a:lvl1pPr>
              <a:defRPr sz="3352"/>
            </a:lvl1pPr>
            <a:lvl2pPr>
              <a:defRPr sz="2873"/>
            </a:lvl2pPr>
            <a:lvl3pPr>
              <a:defRPr sz="2394"/>
            </a:lvl3pPr>
            <a:lvl4pPr>
              <a:defRPr sz="2155"/>
            </a:lvl4pPr>
            <a:lvl5pPr>
              <a:defRPr sz="2155"/>
            </a:lvl5pPr>
            <a:lvl6pPr>
              <a:defRPr sz="2155"/>
            </a:lvl6pPr>
            <a:lvl7pPr>
              <a:defRPr sz="2155"/>
            </a:lvl7pPr>
            <a:lvl8pPr>
              <a:defRPr sz="2155"/>
            </a:lvl8pPr>
            <a:lvl9pPr>
              <a:defRPr sz="215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92061" y="1473518"/>
            <a:ext cx="6629718" cy="4165521"/>
          </a:xfrm>
        </p:spPr>
        <p:txBody>
          <a:bodyPr/>
          <a:lstStyle>
            <a:lvl1pPr>
              <a:defRPr sz="3352"/>
            </a:lvl1pPr>
            <a:lvl2pPr>
              <a:defRPr sz="2873"/>
            </a:lvl2pPr>
            <a:lvl3pPr>
              <a:defRPr sz="2394"/>
            </a:lvl3pPr>
            <a:lvl4pPr>
              <a:defRPr sz="2155"/>
            </a:lvl4pPr>
            <a:lvl5pPr>
              <a:defRPr sz="2155"/>
            </a:lvl5pPr>
            <a:lvl6pPr>
              <a:defRPr sz="2155"/>
            </a:lvl6pPr>
            <a:lvl7pPr>
              <a:defRPr sz="2155"/>
            </a:lvl7pPr>
            <a:lvl8pPr>
              <a:defRPr sz="2155"/>
            </a:lvl8pPr>
            <a:lvl9pPr>
              <a:defRPr sz="215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9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0" y="288370"/>
            <a:ext cx="11521440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0080" y="1611869"/>
            <a:ext cx="5656263" cy="671750"/>
          </a:xfrm>
        </p:spPr>
        <p:txBody>
          <a:bodyPr anchor="b"/>
          <a:lstStyle>
            <a:lvl1pPr marL="0" indent="0">
              <a:buNone/>
              <a:defRPr sz="2873" b="1"/>
            </a:lvl1pPr>
            <a:lvl2pPr marL="547314" indent="0">
              <a:buNone/>
              <a:defRPr sz="2394" b="1"/>
            </a:lvl2pPr>
            <a:lvl3pPr marL="1094628" indent="0">
              <a:buNone/>
              <a:defRPr sz="2155" b="1"/>
            </a:lvl3pPr>
            <a:lvl4pPr marL="1641942" indent="0">
              <a:buNone/>
              <a:defRPr sz="1915" b="1"/>
            </a:lvl4pPr>
            <a:lvl5pPr marL="2189256" indent="0">
              <a:buNone/>
              <a:defRPr sz="1915" b="1"/>
            </a:lvl5pPr>
            <a:lvl6pPr marL="2736571" indent="0">
              <a:buNone/>
              <a:defRPr sz="1915" b="1"/>
            </a:lvl6pPr>
            <a:lvl7pPr marL="3283885" indent="0">
              <a:buNone/>
              <a:defRPr sz="1915" b="1"/>
            </a:lvl7pPr>
            <a:lvl8pPr marL="3831199" indent="0">
              <a:buNone/>
              <a:defRPr sz="1915" b="1"/>
            </a:lvl8pPr>
            <a:lvl9pPr marL="4378513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" y="2283619"/>
            <a:ext cx="5656263" cy="4148853"/>
          </a:xfrm>
        </p:spPr>
        <p:txBody>
          <a:bodyPr/>
          <a:lstStyle>
            <a:lvl1pPr>
              <a:defRPr sz="2873"/>
            </a:lvl1pPr>
            <a:lvl2pPr>
              <a:defRPr sz="2394"/>
            </a:lvl2pPr>
            <a:lvl3pPr>
              <a:defRPr sz="2155"/>
            </a:lvl3pPr>
            <a:lvl4pPr>
              <a:defRPr sz="1915"/>
            </a:lvl4pPr>
            <a:lvl5pPr>
              <a:defRPr sz="1915"/>
            </a:lvl5pPr>
            <a:lvl6pPr>
              <a:defRPr sz="1915"/>
            </a:lvl6pPr>
            <a:lvl7pPr>
              <a:defRPr sz="1915"/>
            </a:lvl7pPr>
            <a:lvl8pPr>
              <a:defRPr sz="1915"/>
            </a:lvl8pPr>
            <a:lvl9pPr>
              <a:defRPr sz="19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03036" y="1611869"/>
            <a:ext cx="5658485" cy="671750"/>
          </a:xfrm>
        </p:spPr>
        <p:txBody>
          <a:bodyPr anchor="b"/>
          <a:lstStyle>
            <a:lvl1pPr marL="0" indent="0">
              <a:buNone/>
              <a:defRPr sz="2873" b="1"/>
            </a:lvl1pPr>
            <a:lvl2pPr marL="547314" indent="0">
              <a:buNone/>
              <a:defRPr sz="2394" b="1"/>
            </a:lvl2pPr>
            <a:lvl3pPr marL="1094628" indent="0">
              <a:buNone/>
              <a:defRPr sz="2155" b="1"/>
            </a:lvl3pPr>
            <a:lvl4pPr marL="1641942" indent="0">
              <a:buNone/>
              <a:defRPr sz="1915" b="1"/>
            </a:lvl4pPr>
            <a:lvl5pPr marL="2189256" indent="0">
              <a:buNone/>
              <a:defRPr sz="1915" b="1"/>
            </a:lvl5pPr>
            <a:lvl6pPr marL="2736571" indent="0">
              <a:buNone/>
              <a:defRPr sz="1915" b="1"/>
            </a:lvl6pPr>
            <a:lvl7pPr marL="3283885" indent="0">
              <a:buNone/>
              <a:defRPr sz="1915" b="1"/>
            </a:lvl7pPr>
            <a:lvl8pPr marL="3831199" indent="0">
              <a:buNone/>
              <a:defRPr sz="1915" b="1"/>
            </a:lvl8pPr>
            <a:lvl9pPr marL="4378513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3036" y="2283619"/>
            <a:ext cx="5658485" cy="4148853"/>
          </a:xfrm>
        </p:spPr>
        <p:txBody>
          <a:bodyPr/>
          <a:lstStyle>
            <a:lvl1pPr>
              <a:defRPr sz="2873"/>
            </a:lvl1pPr>
            <a:lvl2pPr>
              <a:defRPr sz="2394"/>
            </a:lvl2pPr>
            <a:lvl3pPr>
              <a:defRPr sz="2155"/>
            </a:lvl3pPr>
            <a:lvl4pPr>
              <a:defRPr sz="1915"/>
            </a:lvl4pPr>
            <a:lvl5pPr>
              <a:defRPr sz="1915"/>
            </a:lvl5pPr>
            <a:lvl6pPr>
              <a:defRPr sz="1915"/>
            </a:lvl6pPr>
            <a:lvl7pPr>
              <a:defRPr sz="1915"/>
            </a:lvl7pPr>
            <a:lvl8pPr>
              <a:defRPr sz="1915"/>
            </a:lvl8pPr>
            <a:lvl9pPr>
              <a:defRPr sz="19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133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4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组合 8">
            <a:extLst>
              <a:ext uri="{FF2B5EF4-FFF2-40B4-BE49-F238E27FC236}">
                <a16:creationId xmlns:a16="http://schemas.microsoft.com/office/drawing/2014/main" id="{63C58950-31A3-C84F-A914-0B91826C53A7}"/>
              </a:ext>
            </a:extLst>
          </p:cNvPr>
          <p:cNvGrpSpPr/>
          <p:nvPr userDrawn="1"/>
        </p:nvGrpSpPr>
        <p:grpSpPr>
          <a:xfrm flipV="1">
            <a:off x="5716724" y="900154"/>
            <a:ext cx="1368152" cy="36000"/>
            <a:chOff x="0" y="0"/>
            <a:chExt cx="370635" cy="91438"/>
          </a:xfrm>
        </p:grpSpPr>
        <p:sp>
          <p:nvSpPr>
            <p:cNvPr id="7" name="矩形 9">
              <a:extLst>
                <a:ext uri="{FF2B5EF4-FFF2-40B4-BE49-F238E27FC236}">
                  <a16:creationId xmlns:a16="http://schemas.microsoft.com/office/drawing/2014/main" id="{F0748B12-E439-3D4F-B432-7D17765ECD11}"/>
                </a:ext>
              </a:extLst>
            </p:cNvPr>
            <p:cNvSpPr/>
            <p:nvPr/>
          </p:nvSpPr>
          <p:spPr>
            <a:xfrm>
              <a:off x="0" y="1"/>
              <a:ext cx="187253" cy="91437"/>
            </a:xfrm>
            <a:prstGeom prst="rect">
              <a:avLst/>
            </a:prstGeom>
            <a:solidFill>
              <a:srgbClr val="CE2D1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buSzPct val="100000"/>
                <a:buFont typeface="Arial"/>
                <a:buChar char="•"/>
                <a:defRPr sz="3600" b="0"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8" name="矩形 10">
              <a:extLst>
                <a:ext uri="{FF2B5EF4-FFF2-40B4-BE49-F238E27FC236}">
                  <a16:creationId xmlns:a16="http://schemas.microsoft.com/office/drawing/2014/main" id="{42699AA0-D384-7944-A1B9-FAA86F4DA50F}"/>
                </a:ext>
              </a:extLst>
            </p:cNvPr>
            <p:cNvSpPr/>
            <p:nvPr/>
          </p:nvSpPr>
          <p:spPr>
            <a:xfrm>
              <a:off x="183383" y="-1"/>
              <a:ext cx="187253" cy="91437"/>
            </a:xfrm>
            <a:prstGeom prst="rect">
              <a:avLst/>
            </a:prstGeom>
            <a:solidFill>
              <a:srgbClr val="243AD7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buSzPct val="100000"/>
                <a:buFont typeface="Arial"/>
                <a:buChar char="•"/>
                <a:defRPr sz="3600" b="0">
                  <a:solidFill>
                    <a:srgbClr val="FFFFFF"/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5093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2" y="286703"/>
            <a:ext cx="4211638" cy="1220153"/>
          </a:xfrm>
        </p:spPr>
        <p:txBody>
          <a:bodyPr anchor="b"/>
          <a:lstStyle>
            <a:lvl1pPr algn="l">
              <a:defRPr sz="2394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5070" y="286703"/>
            <a:ext cx="7156450" cy="6145769"/>
          </a:xfrm>
        </p:spPr>
        <p:txBody>
          <a:bodyPr/>
          <a:lstStyle>
            <a:lvl1pPr>
              <a:defRPr sz="3831"/>
            </a:lvl1pPr>
            <a:lvl2pPr>
              <a:defRPr sz="3352"/>
            </a:lvl2pPr>
            <a:lvl3pPr>
              <a:defRPr sz="2873"/>
            </a:lvl3pPr>
            <a:lvl4pPr>
              <a:defRPr sz="2394"/>
            </a:lvl4pPr>
            <a:lvl5pPr>
              <a:defRPr sz="2394"/>
            </a:lvl5pPr>
            <a:lvl6pPr>
              <a:defRPr sz="2394"/>
            </a:lvl6pPr>
            <a:lvl7pPr>
              <a:defRPr sz="2394"/>
            </a:lvl7pPr>
            <a:lvl8pPr>
              <a:defRPr sz="2394"/>
            </a:lvl8pPr>
            <a:lvl9pPr>
              <a:defRPr sz="239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0082" y="1506855"/>
            <a:ext cx="4211638" cy="4925616"/>
          </a:xfrm>
        </p:spPr>
        <p:txBody>
          <a:bodyPr/>
          <a:lstStyle>
            <a:lvl1pPr marL="0" indent="0">
              <a:buNone/>
              <a:defRPr sz="1676"/>
            </a:lvl1pPr>
            <a:lvl2pPr marL="547314" indent="0">
              <a:buNone/>
              <a:defRPr sz="1437"/>
            </a:lvl2pPr>
            <a:lvl3pPr marL="1094628" indent="0">
              <a:buNone/>
              <a:defRPr sz="1197"/>
            </a:lvl3pPr>
            <a:lvl4pPr marL="1641942" indent="0">
              <a:buNone/>
              <a:defRPr sz="1077"/>
            </a:lvl4pPr>
            <a:lvl5pPr marL="2189256" indent="0">
              <a:buNone/>
              <a:defRPr sz="1077"/>
            </a:lvl5pPr>
            <a:lvl6pPr marL="2736571" indent="0">
              <a:buNone/>
              <a:defRPr sz="1077"/>
            </a:lvl6pPr>
            <a:lvl7pPr marL="3283885" indent="0">
              <a:buNone/>
              <a:defRPr sz="1077"/>
            </a:lvl7pPr>
            <a:lvl8pPr marL="3831199" indent="0">
              <a:buNone/>
              <a:defRPr sz="1077"/>
            </a:lvl8pPr>
            <a:lvl9pPr marL="4378513" indent="0">
              <a:buNone/>
              <a:defRPr sz="107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638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9203" y="5040630"/>
            <a:ext cx="7680960" cy="595075"/>
          </a:xfrm>
        </p:spPr>
        <p:txBody>
          <a:bodyPr anchor="b"/>
          <a:lstStyle>
            <a:lvl1pPr algn="l">
              <a:defRPr sz="2394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09203" y="643414"/>
            <a:ext cx="7680960" cy="4320540"/>
          </a:xfrm>
        </p:spPr>
        <p:txBody>
          <a:bodyPr/>
          <a:lstStyle>
            <a:lvl1pPr marL="0" indent="0">
              <a:buNone/>
              <a:defRPr sz="3831"/>
            </a:lvl1pPr>
            <a:lvl2pPr marL="547314" indent="0">
              <a:buNone/>
              <a:defRPr sz="3352"/>
            </a:lvl2pPr>
            <a:lvl3pPr marL="1094628" indent="0">
              <a:buNone/>
              <a:defRPr sz="2873"/>
            </a:lvl3pPr>
            <a:lvl4pPr marL="1641942" indent="0">
              <a:buNone/>
              <a:defRPr sz="2394"/>
            </a:lvl4pPr>
            <a:lvl5pPr marL="2189256" indent="0">
              <a:buNone/>
              <a:defRPr sz="2394"/>
            </a:lvl5pPr>
            <a:lvl6pPr marL="2736571" indent="0">
              <a:buNone/>
              <a:defRPr sz="2394"/>
            </a:lvl6pPr>
            <a:lvl7pPr marL="3283885" indent="0">
              <a:buNone/>
              <a:defRPr sz="2394"/>
            </a:lvl7pPr>
            <a:lvl8pPr marL="3831199" indent="0">
              <a:buNone/>
              <a:defRPr sz="2394"/>
            </a:lvl8pPr>
            <a:lvl9pPr marL="4378513" indent="0">
              <a:buNone/>
              <a:defRPr sz="2394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09203" y="5635704"/>
            <a:ext cx="7680960" cy="845105"/>
          </a:xfrm>
        </p:spPr>
        <p:txBody>
          <a:bodyPr/>
          <a:lstStyle>
            <a:lvl1pPr marL="0" indent="0">
              <a:buNone/>
              <a:defRPr sz="1676"/>
            </a:lvl1pPr>
            <a:lvl2pPr marL="547314" indent="0">
              <a:buNone/>
              <a:defRPr sz="1437"/>
            </a:lvl2pPr>
            <a:lvl3pPr marL="1094628" indent="0">
              <a:buNone/>
              <a:defRPr sz="1197"/>
            </a:lvl3pPr>
            <a:lvl4pPr marL="1641942" indent="0">
              <a:buNone/>
              <a:defRPr sz="1077"/>
            </a:lvl4pPr>
            <a:lvl5pPr marL="2189256" indent="0">
              <a:buNone/>
              <a:defRPr sz="1077"/>
            </a:lvl5pPr>
            <a:lvl6pPr marL="2736571" indent="0">
              <a:buNone/>
              <a:defRPr sz="1077"/>
            </a:lvl6pPr>
            <a:lvl7pPr marL="3283885" indent="0">
              <a:buNone/>
              <a:defRPr sz="1077"/>
            </a:lvl7pPr>
            <a:lvl8pPr marL="3831199" indent="0">
              <a:buNone/>
              <a:defRPr sz="1077"/>
            </a:lvl8pPr>
            <a:lvl9pPr marL="4378513" indent="0">
              <a:buNone/>
              <a:defRPr sz="107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60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583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854690" y="253366"/>
            <a:ext cx="3367089" cy="53856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48983" y="253366"/>
            <a:ext cx="9892347" cy="53856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904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581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940" b="1"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通用页面</a:t>
            </a:r>
          </a:p>
        </p:txBody>
      </p:sp>
    </p:spTree>
    <p:extLst>
      <p:ext uri="{BB962C8B-B14F-4D97-AF65-F5344CB8AC3E}">
        <p14:creationId xmlns:p14="http://schemas.microsoft.com/office/powerpoint/2010/main" val="127532032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001FE3-3C56-4123-9DE4-EF0781CB24B0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94176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目录页面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8794" y="1305115"/>
            <a:ext cx="10776347" cy="4343876"/>
          </a:xfrm>
          <a:prstGeom prst="rect">
            <a:avLst/>
          </a:prstGeom>
          <a:noFill/>
        </p:spPr>
        <p:txBody>
          <a:bodyPr/>
          <a:lstStyle>
            <a:lvl1pPr marL="360045" indent="-360045">
              <a:lnSpc>
                <a:spcPct val="150000"/>
              </a:lnSpc>
              <a:spcBef>
                <a:spcPts val="1260"/>
              </a:spcBef>
              <a:buFont typeface="+mj-lt"/>
              <a:buAutoNum type="arabicPeriod"/>
              <a:defRPr sz="2940">
                <a:solidFill>
                  <a:srgbClr val="6788B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656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观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观点</a:t>
            </a:r>
            <a:r>
              <a:rPr lang="en-US" altLang="zh-CN" dirty="0"/>
              <a:t>/</a:t>
            </a:r>
            <a:r>
              <a:rPr lang="zh-CN" altLang="en-US" dirty="0"/>
              <a:t>说明页面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78986"/>
            <a:ext cx="12801600" cy="1255281"/>
          </a:xfrm>
          <a:prstGeom prst="rect">
            <a:avLst/>
          </a:prstGeom>
          <a:noFill/>
        </p:spPr>
        <p:txBody>
          <a:bodyPr lIns="540000" tIns="108000" rIns="540000">
            <a:spAutoFit/>
          </a:bodyPr>
          <a:lstStyle>
            <a:lvl1pPr marL="360045" indent="-360045">
              <a:lnSpc>
                <a:spcPct val="120000"/>
              </a:lnSpc>
              <a:spcBef>
                <a:spcPts val="630"/>
              </a:spcBef>
              <a:buFont typeface="+mj-lt"/>
              <a:buAutoNum type="arabicPeriod"/>
              <a:defRPr sz="1890" b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1pPr>
            <a:lvl2pPr marL="840105" indent="-360045">
              <a:lnSpc>
                <a:spcPct val="120000"/>
              </a:lnSpc>
              <a:spcBef>
                <a:spcPts val="630"/>
              </a:spcBef>
              <a:buFont typeface="+mj-lt"/>
              <a:buAutoNum type="arabicPeriod"/>
              <a:defRPr sz="1680" b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2pPr>
            <a:lvl3pPr>
              <a:lnSpc>
                <a:spcPct val="120000"/>
              </a:lnSpc>
              <a:spcBef>
                <a:spcPts val="630"/>
              </a:spcBef>
              <a:buFont typeface="+mj-lt"/>
              <a:buAutoNum type="arabicPeriod"/>
              <a:defRPr sz="1470" b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3pPr>
            <a:lvl4pPr marL="1440180" indent="0">
              <a:buNone/>
              <a:defRPr sz="1155"/>
            </a:lvl4pPr>
            <a:lvl5pPr marL="1920240" indent="0">
              <a:buNone/>
              <a:defRPr sz="115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72546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页面_白色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940" b="1"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内容页面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97282"/>
            <a:ext cx="12801600" cy="1203753"/>
          </a:xfrm>
          <a:prstGeom prst="rect">
            <a:avLst/>
          </a:prstGeom>
          <a:noFill/>
        </p:spPr>
        <p:txBody>
          <a:bodyPr lIns="396000" tIns="144000" rIns="540000" bIns="144000">
            <a:spAutoFit/>
          </a:bodyPr>
          <a:lstStyle>
            <a:lvl1pPr>
              <a:lnSpc>
                <a:spcPct val="120000"/>
              </a:lnSpc>
              <a:defRPr sz="147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1pPr>
            <a:lvl2pPr>
              <a:lnSpc>
                <a:spcPct val="120000"/>
              </a:lnSpc>
              <a:defRPr sz="126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2pPr>
            <a:lvl3pPr>
              <a:lnSpc>
                <a:spcPct val="120000"/>
              </a:lnSpc>
              <a:defRPr sz="115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3pPr>
            <a:lvl4pPr marL="1440180" indent="0">
              <a:buNone/>
              <a:defRPr sz="1155"/>
            </a:lvl4pPr>
            <a:lvl5pPr marL="1920240" indent="0">
              <a:buNone/>
              <a:defRPr sz="115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86639743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附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en-US" altLang="zh-CN" dirty="0"/>
              <a:t>Appendix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8794" y="1305115"/>
            <a:ext cx="10776347" cy="4343876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spcBef>
                <a:spcPts val="1260"/>
              </a:spcBef>
              <a:buFont typeface="+mj-lt"/>
              <a:buAutoNum type="arabicPeriod"/>
              <a:defRPr sz="2940">
                <a:solidFill>
                  <a:srgbClr val="6788B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442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470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pattFill prst="open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0110" y="172261"/>
            <a:ext cx="11041380" cy="696754"/>
          </a:xfrm>
        </p:spPr>
        <p:txBody>
          <a:bodyPr>
            <a:normAutofit/>
          </a:bodyPr>
          <a:lstStyle>
            <a:lvl1pPr algn="ctr">
              <a:defRPr sz="3920" b="1">
                <a:solidFill>
                  <a:srgbClr val="445D7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8912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40081" y="1037630"/>
            <a:ext cx="11521440" cy="5443200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defRPr sz="2016">
                <a:latin typeface="+mj-ea"/>
                <a:ea typeface="+mj-ea"/>
              </a:defRPr>
            </a:lvl1pPr>
            <a:lvl2pPr>
              <a:defRPr sz="2016">
                <a:latin typeface="+mj-ea"/>
                <a:ea typeface="+mj-ea"/>
              </a:defRPr>
            </a:lvl2pPr>
            <a:lvl3pPr>
              <a:defRPr sz="1764">
                <a:latin typeface="+mj-ea"/>
                <a:ea typeface="+mj-ea"/>
              </a:defRPr>
            </a:lvl3pPr>
            <a:lvl4pPr>
              <a:defRPr sz="1764">
                <a:latin typeface="+mj-ea"/>
                <a:ea typeface="+mj-ea"/>
              </a:defRPr>
            </a:lvl4pPr>
            <a:lvl5pPr>
              <a:defRPr sz="1764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Rectangle 9"/>
          <p:cNvSpPr txBox="1">
            <a:spLocks noChangeArrowheads="1"/>
          </p:cNvSpPr>
          <p:nvPr userDrawn="1"/>
        </p:nvSpPr>
        <p:spPr>
          <a:xfrm>
            <a:off x="9829286" y="6868736"/>
            <a:ext cx="2985760" cy="501431"/>
          </a:xfrm>
          <a:prstGeom prst="rect">
            <a:avLst/>
          </a:prstGeom>
          <a:ln/>
        </p:spPr>
        <p:txBody>
          <a:bodyPr lIns="95986" tIns="47992" rIns="95986" bIns="47992"/>
          <a:lstStyle>
            <a:lvl1pPr>
              <a:defRPr/>
            </a:lvl1pPr>
          </a:lstStyle>
          <a:p>
            <a:pPr algn="r" defTabSz="959851">
              <a:defRPr/>
            </a:pPr>
            <a:endParaRPr lang="en-US" altLang="zh-CN" sz="1512" dirty="0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40081" y="288370"/>
            <a:ext cx="11521440" cy="611725"/>
          </a:xfrm>
          <a:prstGeom prst="rect">
            <a:avLst/>
          </a:prstGeom>
        </p:spPr>
        <p:txBody>
          <a:bodyPr lIns="91429" tIns="45715" rIns="91429" bIns="45715" anchor="ctr" anchorCtr="0"/>
          <a:lstStyle>
            <a:lvl1pPr algn="l">
              <a:defRPr sz="3024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Line 11"/>
          <p:cNvSpPr>
            <a:spLocks noChangeShapeType="1"/>
          </p:cNvSpPr>
          <p:nvPr userDrawn="1"/>
        </p:nvSpPr>
        <p:spPr bwMode="auto">
          <a:xfrm>
            <a:off x="640081" y="1060008"/>
            <a:ext cx="1152144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115201" tIns="57601" rIns="115201" bIns="57601"/>
          <a:lstStyle/>
          <a:p>
            <a:pPr defTabSz="115201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68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6" y="6790965"/>
            <a:ext cx="8885863" cy="334169"/>
          </a:xfrm>
          <a:prstGeom prst="rect">
            <a:avLst/>
          </a:prstGeom>
        </p:spPr>
        <p:txBody>
          <a:bodyPr lIns="76179" tIns="38089" rIns="76179" bIns="38089" anchor="ctr"/>
          <a:lstStyle>
            <a:lvl1pPr marL="0" indent="0">
              <a:buNone/>
              <a:tabLst/>
              <a:defRPr kumimoji="0" lang="zh-CN" altLang="en-US" sz="126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</p:spTree>
    <p:extLst>
      <p:ext uri="{BB962C8B-B14F-4D97-AF65-F5344CB8AC3E}">
        <p14:creationId xmlns:p14="http://schemas.microsoft.com/office/powerpoint/2010/main" val="295426494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1" y="0"/>
            <a:ext cx="12801600" cy="102976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68">
              <a:solidFill>
                <a:prstClr val="black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4" name="标题 1"/>
          <p:cNvSpPr>
            <a:spLocks noGrp="1"/>
          </p:cNvSpPr>
          <p:nvPr userDrawn="1">
            <p:ph type="title" idx="4294967295"/>
          </p:nvPr>
        </p:nvSpPr>
        <p:spPr>
          <a:xfrm>
            <a:off x="90" y="-28752"/>
            <a:ext cx="9899769" cy="756084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algn="l"/>
            <a:endParaRPr lang="zh-CN" altLang="en-US" sz="352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09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40081" y="1037629"/>
            <a:ext cx="11521440" cy="5661285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2041" baseline="0">
                <a:latin typeface="Arial" panose="020B0604020202020204" pitchFamily="34" charset="0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814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588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361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247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Line 11"/>
          <p:cNvSpPr>
            <a:spLocks noChangeShapeType="1"/>
          </p:cNvSpPr>
          <p:nvPr userDrawn="1"/>
        </p:nvSpPr>
        <p:spPr bwMode="auto">
          <a:xfrm>
            <a:off x="640081" y="1060008"/>
            <a:ext cx="1152144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103680" tIns="51842" rIns="103680" bIns="51842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4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6" y="6824877"/>
            <a:ext cx="6200775" cy="288036"/>
          </a:xfrm>
          <a:prstGeom prst="rect">
            <a:avLst/>
          </a:prstGeom>
        </p:spPr>
        <p:txBody>
          <a:bodyPr lIns="76179" tIns="38089" rIns="76179" bIns="38089" anchor="ctr"/>
          <a:lstStyle>
            <a:lvl1pPr>
              <a:buNone/>
              <a:defRPr kumimoji="0" lang="zh-CN" altLang="en-US" sz="1134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40080" y="250032"/>
            <a:ext cx="11506958" cy="505064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69665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940" b="1"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通用页面</a:t>
            </a:r>
          </a:p>
        </p:txBody>
      </p:sp>
    </p:spTree>
    <p:extLst>
      <p:ext uri="{BB962C8B-B14F-4D97-AF65-F5344CB8AC3E}">
        <p14:creationId xmlns:p14="http://schemas.microsoft.com/office/powerpoint/2010/main" val="5956771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1" y="172870"/>
            <a:ext cx="11521440" cy="690988"/>
          </a:xfrm>
          <a:prstGeom prst="rect">
            <a:avLst/>
          </a:prstGeom>
        </p:spPr>
        <p:txBody>
          <a:bodyPr lIns="111301" tIns="55650" rIns="111301" bIns="55650"/>
          <a:lstStyle>
            <a:lvl1pPr algn="l">
              <a:defRPr sz="28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1" y="979360"/>
            <a:ext cx="11521440" cy="5352302"/>
          </a:xfrm>
          <a:prstGeom prst="rect">
            <a:avLst/>
          </a:prstGeom>
        </p:spPr>
        <p:txBody>
          <a:bodyPr lIns="111301" tIns="55650" rIns="111301" bIns="55650"/>
          <a:lstStyle>
            <a:lvl1pPr>
              <a:buClr>
                <a:schemeClr val="bg1">
                  <a:lumMod val="65000"/>
                </a:schemeClr>
              </a:buClr>
              <a:buSzPct val="60000"/>
              <a:buFont typeface="Wingdings" pitchFamily="2" charset="2"/>
              <a:buChar char="l"/>
              <a:defRPr sz="2400" b="0" baseline="0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>
              <a:buClr>
                <a:schemeClr val="bg1">
                  <a:lumMod val="75000"/>
                </a:schemeClr>
              </a:buClr>
              <a:defRPr sz="2000" baseline="0">
                <a:latin typeface="Arial" pitchFamily="34" charset="0"/>
                <a:ea typeface="微软雅黑" pitchFamily="34" charset="-122"/>
                <a:cs typeface="Arial" pitchFamily="34" charset="0"/>
              </a:defRPr>
            </a:lvl2pPr>
            <a:lvl3pPr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 sz="1800" baseline="0">
                <a:latin typeface="Arial" pitchFamily="34" charset="0"/>
                <a:ea typeface="微软雅黑" pitchFamily="34" charset="-122"/>
                <a:cs typeface="Arial" pitchFamily="34" charset="0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640081" y="878548"/>
            <a:ext cx="8468491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lIns="111301" tIns="55651" rIns="111301" bIns="55651" anchor="ctr"/>
          <a:lstStyle/>
          <a:p>
            <a:endParaRPr lang="zh-CN" altLang="en-US" sz="290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11775643" y="6552778"/>
            <a:ext cx="875799" cy="384492"/>
          </a:xfrm>
        </p:spPr>
        <p:txBody>
          <a:bodyPr/>
          <a:lstStyle/>
          <a:p>
            <a:pPr>
              <a:defRPr/>
            </a:pPr>
            <a:fld id="{EF001FE3-3C56-4123-9DE4-EF0781CB24B0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4376441" y="6552778"/>
            <a:ext cx="4053840" cy="384492"/>
          </a:xfrm>
        </p:spPr>
        <p:txBody>
          <a:bodyPr/>
          <a:lstStyle/>
          <a:p>
            <a:pPr>
              <a:defRPr/>
            </a:pP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61657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目录页面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8794" y="1305115"/>
            <a:ext cx="10776347" cy="4343876"/>
          </a:xfrm>
          <a:prstGeom prst="rect">
            <a:avLst/>
          </a:prstGeom>
          <a:noFill/>
        </p:spPr>
        <p:txBody>
          <a:bodyPr/>
          <a:lstStyle>
            <a:lvl1pPr marL="360045" indent="-360045">
              <a:lnSpc>
                <a:spcPct val="150000"/>
              </a:lnSpc>
              <a:spcBef>
                <a:spcPts val="1260"/>
              </a:spcBef>
              <a:buFont typeface="+mj-lt"/>
              <a:buAutoNum type="arabicPeriod"/>
              <a:defRPr sz="2940">
                <a:solidFill>
                  <a:srgbClr val="6788B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2303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观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观点</a:t>
            </a:r>
            <a:r>
              <a:rPr lang="en-US" altLang="zh-CN" dirty="0"/>
              <a:t>/</a:t>
            </a:r>
            <a:r>
              <a:rPr lang="zh-CN" altLang="en-US" dirty="0"/>
              <a:t>说明页面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78986"/>
            <a:ext cx="12801600" cy="1255281"/>
          </a:xfrm>
          <a:prstGeom prst="rect">
            <a:avLst/>
          </a:prstGeom>
          <a:noFill/>
        </p:spPr>
        <p:txBody>
          <a:bodyPr lIns="540000" tIns="108000" rIns="540000">
            <a:spAutoFit/>
          </a:bodyPr>
          <a:lstStyle>
            <a:lvl1pPr marL="360045" indent="-360045">
              <a:lnSpc>
                <a:spcPct val="120000"/>
              </a:lnSpc>
              <a:spcBef>
                <a:spcPts val="630"/>
              </a:spcBef>
              <a:buFont typeface="+mj-lt"/>
              <a:buAutoNum type="arabicPeriod"/>
              <a:defRPr sz="1890" b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1pPr>
            <a:lvl2pPr marL="840105" indent="-360045">
              <a:lnSpc>
                <a:spcPct val="120000"/>
              </a:lnSpc>
              <a:spcBef>
                <a:spcPts val="630"/>
              </a:spcBef>
              <a:buFont typeface="+mj-lt"/>
              <a:buAutoNum type="arabicPeriod"/>
              <a:defRPr sz="1680" b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2pPr>
            <a:lvl3pPr>
              <a:lnSpc>
                <a:spcPct val="120000"/>
              </a:lnSpc>
              <a:spcBef>
                <a:spcPts val="630"/>
              </a:spcBef>
              <a:buFont typeface="+mj-lt"/>
              <a:buAutoNum type="arabicPeriod"/>
              <a:defRPr sz="1470" b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3pPr>
            <a:lvl4pPr marL="1440180" indent="0">
              <a:buNone/>
              <a:defRPr sz="1155"/>
            </a:lvl4pPr>
            <a:lvl5pPr marL="1920240" indent="0">
              <a:buNone/>
              <a:defRPr sz="115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592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页面_白色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940" b="1"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内容页面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97282"/>
            <a:ext cx="12801600" cy="1203753"/>
          </a:xfrm>
          <a:prstGeom prst="rect">
            <a:avLst/>
          </a:prstGeom>
          <a:noFill/>
        </p:spPr>
        <p:txBody>
          <a:bodyPr lIns="396000" tIns="144000" rIns="540000" bIns="144000">
            <a:spAutoFit/>
          </a:bodyPr>
          <a:lstStyle>
            <a:lvl1pPr>
              <a:lnSpc>
                <a:spcPct val="120000"/>
              </a:lnSpc>
              <a:defRPr sz="147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1pPr>
            <a:lvl2pPr>
              <a:lnSpc>
                <a:spcPct val="120000"/>
              </a:lnSpc>
              <a:defRPr sz="126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2pPr>
            <a:lvl3pPr>
              <a:lnSpc>
                <a:spcPct val="120000"/>
              </a:lnSpc>
              <a:defRPr sz="115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3pPr>
            <a:lvl4pPr marL="1440180" indent="0">
              <a:buNone/>
              <a:defRPr sz="1155"/>
            </a:lvl4pPr>
            <a:lvl5pPr marL="1920240" indent="0">
              <a:buNone/>
              <a:defRPr sz="115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13359439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附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en-US" altLang="zh-CN" dirty="0"/>
              <a:t>Appendix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8794" y="1305115"/>
            <a:ext cx="10776347" cy="4343876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spcBef>
                <a:spcPts val="1260"/>
              </a:spcBef>
              <a:buFont typeface="+mj-lt"/>
              <a:buAutoNum type="arabicPeriod"/>
              <a:defRPr sz="2940">
                <a:solidFill>
                  <a:srgbClr val="6788B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4665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974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pattFill prst="open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0110" y="172261"/>
            <a:ext cx="11041380" cy="696754"/>
          </a:xfrm>
        </p:spPr>
        <p:txBody>
          <a:bodyPr>
            <a:normAutofit/>
          </a:bodyPr>
          <a:lstStyle>
            <a:lvl1pPr algn="ctr">
              <a:defRPr sz="3920" b="1">
                <a:solidFill>
                  <a:srgbClr val="445D7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682298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40081" y="1037630"/>
            <a:ext cx="11521440" cy="5443200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defRPr sz="2016">
                <a:latin typeface="+mj-ea"/>
                <a:ea typeface="+mj-ea"/>
              </a:defRPr>
            </a:lvl1pPr>
            <a:lvl2pPr>
              <a:defRPr sz="2016">
                <a:latin typeface="+mj-ea"/>
                <a:ea typeface="+mj-ea"/>
              </a:defRPr>
            </a:lvl2pPr>
            <a:lvl3pPr>
              <a:defRPr sz="1764">
                <a:latin typeface="+mj-ea"/>
                <a:ea typeface="+mj-ea"/>
              </a:defRPr>
            </a:lvl3pPr>
            <a:lvl4pPr>
              <a:defRPr sz="1764">
                <a:latin typeface="+mj-ea"/>
                <a:ea typeface="+mj-ea"/>
              </a:defRPr>
            </a:lvl4pPr>
            <a:lvl5pPr>
              <a:defRPr sz="1764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Rectangle 9"/>
          <p:cNvSpPr txBox="1">
            <a:spLocks noChangeArrowheads="1"/>
          </p:cNvSpPr>
          <p:nvPr userDrawn="1"/>
        </p:nvSpPr>
        <p:spPr>
          <a:xfrm>
            <a:off x="9829286" y="6868736"/>
            <a:ext cx="2985760" cy="501431"/>
          </a:xfrm>
          <a:prstGeom prst="rect">
            <a:avLst/>
          </a:prstGeom>
          <a:ln/>
        </p:spPr>
        <p:txBody>
          <a:bodyPr lIns="95986" tIns="47992" rIns="95986" bIns="47992"/>
          <a:lstStyle>
            <a:lvl1pPr>
              <a:defRPr/>
            </a:lvl1pPr>
          </a:lstStyle>
          <a:p>
            <a:pPr algn="r" defTabSz="959851">
              <a:defRPr/>
            </a:pPr>
            <a:endParaRPr lang="en-US" altLang="zh-CN" sz="1512" dirty="0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40081" y="288370"/>
            <a:ext cx="11521440" cy="611725"/>
          </a:xfrm>
          <a:prstGeom prst="rect">
            <a:avLst/>
          </a:prstGeom>
        </p:spPr>
        <p:txBody>
          <a:bodyPr lIns="91429" tIns="45715" rIns="91429" bIns="45715" anchor="ctr" anchorCtr="0"/>
          <a:lstStyle>
            <a:lvl1pPr algn="l">
              <a:defRPr sz="3024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Line 11"/>
          <p:cNvSpPr>
            <a:spLocks noChangeShapeType="1"/>
          </p:cNvSpPr>
          <p:nvPr userDrawn="1"/>
        </p:nvSpPr>
        <p:spPr bwMode="auto">
          <a:xfrm>
            <a:off x="640081" y="1060008"/>
            <a:ext cx="1152144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115201" tIns="57601" rIns="115201" bIns="57601"/>
          <a:lstStyle/>
          <a:p>
            <a:pPr defTabSz="115201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68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6" y="6790965"/>
            <a:ext cx="8885863" cy="334169"/>
          </a:xfrm>
          <a:prstGeom prst="rect">
            <a:avLst/>
          </a:prstGeom>
        </p:spPr>
        <p:txBody>
          <a:bodyPr lIns="76179" tIns="38089" rIns="76179" bIns="38089" anchor="ctr"/>
          <a:lstStyle>
            <a:lvl1pPr marL="0" indent="0">
              <a:buNone/>
              <a:tabLst/>
              <a:defRPr kumimoji="0" lang="zh-CN" altLang="en-US" sz="126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</p:spTree>
    <p:extLst>
      <p:ext uri="{BB962C8B-B14F-4D97-AF65-F5344CB8AC3E}">
        <p14:creationId xmlns:p14="http://schemas.microsoft.com/office/powerpoint/2010/main" val="345863827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1" y="0"/>
            <a:ext cx="12801600" cy="102976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68">
              <a:solidFill>
                <a:prstClr val="black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4" name="标题 1"/>
          <p:cNvSpPr>
            <a:spLocks noGrp="1"/>
          </p:cNvSpPr>
          <p:nvPr userDrawn="1">
            <p:ph type="title" idx="4294967295"/>
          </p:nvPr>
        </p:nvSpPr>
        <p:spPr>
          <a:xfrm>
            <a:off x="90" y="-28752"/>
            <a:ext cx="9899769" cy="756084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algn="l"/>
            <a:endParaRPr lang="zh-CN" altLang="en-US" sz="352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481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40081" y="1037629"/>
            <a:ext cx="11521440" cy="5661285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2041" baseline="0">
                <a:latin typeface="Arial" panose="020B0604020202020204" pitchFamily="34" charset="0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814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588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361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247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Line 11"/>
          <p:cNvSpPr>
            <a:spLocks noChangeShapeType="1"/>
          </p:cNvSpPr>
          <p:nvPr userDrawn="1"/>
        </p:nvSpPr>
        <p:spPr bwMode="auto">
          <a:xfrm>
            <a:off x="640081" y="1060008"/>
            <a:ext cx="1152144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103680" tIns="51842" rIns="103680" bIns="51842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4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6" y="6824877"/>
            <a:ext cx="6200775" cy="288036"/>
          </a:xfrm>
          <a:prstGeom prst="rect">
            <a:avLst/>
          </a:prstGeom>
        </p:spPr>
        <p:txBody>
          <a:bodyPr lIns="76179" tIns="38089" rIns="76179" bIns="38089" anchor="ctr"/>
          <a:lstStyle>
            <a:lvl1pPr>
              <a:buNone/>
              <a:defRPr kumimoji="0" lang="zh-CN" altLang="en-US" sz="1134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40080" y="250032"/>
            <a:ext cx="11506958" cy="505064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76083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940" b="1"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通用页面</a:t>
            </a:r>
          </a:p>
        </p:txBody>
      </p:sp>
    </p:spTree>
    <p:extLst>
      <p:ext uri="{BB962C8B-B14F-4D97-AF65-F5344CB8AC3E}">
        <p14:creationId xmlns:p14="http://schemas.microsoft.com/office/powerpoint/2010/main" val="31721371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001FE3-3C56-4123-9DE4-EF0781CB24B0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192425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目录页面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8794" y="1305115"/>
            <a:ext cx="10776347" cy="4343876"/>
          </a:xfrm>
          <a:prstGeom prst="rect">
            <a:avLst/>
          </a:prstGeom>
          <a:noFill/>
        </p:spPr>
        <p:txBody>
          <a:bodyPr/>
          <a:lstStyle>
            <a:lvl1pPr marL="360045" indent="-360045">
              <a:lnSpc>
                <a:spcPct val="150000"/>
              </a:lnSpc>
              <a:spcBef>
                <a:spcPts val="1260"/>
              </a:spcBef>
              <a:buFont typeface="+mj-lt"/>
              <a:buAutoNum type="arabicPeriod"/>
              <a:defRPr sz="2940">
                <a:solidFill>
                  <a:srgbClr val="6788B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1672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观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观点</a:t>
            </a:r>
            <a:r>
              <a:rPr lang="en-US" altLang="zh-CN" dirty="0"/>
              <a:t>/</a:t>
            </a:r>
            <a:r>
              <a:rPr lang="zh-CN" altLang="en-US" dirty="0"/>
              <a:t>说明页面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78986"/>
            <a:ext cx="12801600" cy="1255281"/>
          </a:xfrm>
          <a:prstGeom prst="rect">
            <a:avLst/>
          </a:prstGeom>
          <a:noFill/>
        </p:spPr>
        <p:txBody>
          <a:bodyPr lIns="540000" tIns="108000" rIns="540000">
            <a:spAutoFit/>
          </a:bodyPr>
          <a:lstStyle>
            <a:lvl1pPr marL="360045" indent="-360045">
              <a:lnSpc>
                <a:spcPct val="120000"/>
              </a:lnSpc>
              <a:spcBef>
                <a:spcPts val="630"/>
              </a:spcBef>
              <a:buFont typeface="+mj-lt"/>
              <a:buAutoNum type="arabicPeriod"/>
              <a:defRPr sz="1890" b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1pPr>
            <a:lvl2pPr marL="840105" indent="-360045">
              <a:lnSpc>
                <a:spcPct val="120000"/>
              </a:lnSpc>
              <a:spcBef>
                <a:spcPts val="630"/>
              </a:spcBef>
              <a:buFont typeface="+mj-lt"/>
              <a:buAutoNum type="arabicPeriod"/>
              <a:defRPr sz="1680" b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2pPr>
            <a:lvl3pPr>
              <a:lnSpc>
                <a:spcPct val="120000"/>
              </a:lnSpc>
              <a:spcBef>
                <a:spcPts val="630"/>
              </a:spcBef>
              <a:buFont typeface="+mj-lt"/>
              <a:buAutoNum type="arabicPeriod"/>
              <a:defRPr sz="1470" b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3pPr>
            <a:lvl4pPr marL="1440180" indent="0">
              <a:buNone/>
              <a:defRPr sz="1155"/>
            </a:lvl4pPr>
            <a:lvl5pPr marL="1920240" indent="0">
              <a:buNone/>
              <a:defRPr sz="115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492146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页面_白色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940" b="1">
                <a:latin typeface="Agency FB" panose="020B0503020202020204" pitchFamily="34" charset="0"/>
              </a:defRPr>
            </a:lvl1pPr>
          </a:lstStyle>
          <a:p>
            <a:r>
              <a:rPr lang="zh-CN" altLang="en-US" dirty="0"/>
              <a:t>内容页面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97282"/>
            <a:ext cx="12801600" cy="1143418"/>
          </a:xfrm>
          <a:prstGeom prst="rect">
            <a:avLst/>
          </a:prstGeom>
          <a:noFill/>
        </p:spPr>
        <p:txBody>
          <a:bodyPr lIns="396000" tIns="144000" rIns="540000" bIns="144000">
            <a:spAutoFit/>
          </a:bodyPr>
          <a:lstStyle>
            <a:lvl1pPr>
              <a:lnSpc>
                <a:spcPct val="120000"/>
              </a:lnSpc>
              <a:defRPr sz="147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1pPr>
            <a:lvl2pPr>
              <a:lnSpc>
                <a:spcPct val="120000"/>
              </a:lnSpc>
              <a:defRPr sz="126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2pPr>
            <a:lvl3pPr>
              <a:lnSpc>
                <a:spcPct val="120000"/>
              </a:lnSpc>
              <a:defRPr sz="115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defRPr>
            </a:lvl3pPr>
            <a:lvl4pPr marL="1440180" indent="0">
              <a:buNone/>
              <a:defRPr sz="1155"/>
            </a:lvl4pPr>
            <a:lvl5pPr marL="1920240" indent="0">
              <a:buNone/>
              <a:defRPr sz="115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33966733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附录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r>
              <a:rPr lang="en-US" altLang="zh-CN" dirty="0"/>
              <a:t>Appendix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8794" y="1305115"/>
            <a:ext cx="10776347" cy="4343876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spcBef>
                <a:spcPts val="1260"/>
              </a:spcBef>
              <a:buFont typeface="+mj-lt"/>
              <a:buAutoNum type="arabicPeriod"/>
              <a:defRPr sz="2940">
                <a:solidFill>
                  <a:srgbClr val="6788B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60423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27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pattFill prst="open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0110" y="172261"/>
            <a:ext cx="11041380" cy="696754"/>
          </a:xfrm>
        </p:spPr>
        <p:txBody>
          <a:bodyPr>
            <a:normAutofit/>
          </a:bodyPr>
          <a:lstStyle>
            <a:lvl1pPr algn="ctr">
              <a:defRPr sz="3920" b="1">
                <a:solidFill>
                  <a:srgbClr val="445D7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09248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40081" y="1037630"/>
            <a:ext cx="11521440" cy="5443200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defRPr sz="2016">
                <a:latin typeface="+mj-ea"/>
                <a:ea typeface="+mj-ea"/>
              </a:defRPr>
            </a:lvl1pPr>
            <a:lvl2pPr>
              <a:defRPr sz="2016">
                <a:latin typeface="+mj-ea"/>
                <a:ea typeface="+mj-ea"/>
              </a:defRPr>
            </a:lvl2pPr>
            <a:lvl3pPr>
              <a:defRPr sz="1764">
                <a:latin typeface="+mj-ea"/>
                <a:ea typeface="+mj-ea"/>
              </a:defRPr>
            </a:lvl3pPr>
            <a:lvl4pPr>
              <a:defRPr sz="1764">
                <a:latin typeface="+mj-ea"/>
                <a:ea typeface="+mj-ea"/>
              </a:defRPr>
            </a:lvl4pPr>
            <a:lvl5pPr>
              <a:defRPr sz="1764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Rectangle 9"/>
          <p:cNvSpPr txBox="1">
            <a:spLocks noChangeArrowheads="1"/>
          </p:cNvSpPr>
          <p:nvPr userDrawn="1"/>
        </p:nvSpPr>
        <p:spPr>
          <a:xfrm>
            <a:off x="9829286" y="6868736"/>
            <a:ext cx="2985760" cy="501431"/>
          </a:xfrm>
          <a:prstGeom prst="rect">
            <a:avLst/>
          </a:prstGeom>
          <a:ln/>
        </p:spPr>
        <p:txBody>
          <a:bodyPr lIns="95986" tIns="47992" rIns="95986" bIns="47992"/>
          <a:lstStyle>
            <a:lvl1pPr>
              <a:defRPr/>
            </a:lvl1pPr>
          </a:lstStyle>
          <a:p>
            <a:pPr algn="r" defTabSz="9598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512" dirty="0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40081" y="288370"/>
            <a:ext cx="11521440" cy="611725"/>
          </a:xfrm>
          <a:prstGeom prst="rect">
            <a:avLst/>
          </a:prstGeom>
        </p:spPr>
        <p:txBody>
          <a:bodyPr lIns="91429" tIns="45715" rIns="91429" bIns="45715" anchor="ctr" anchorCtr="0"/>
          <a:lstStyle>
            <a:lvl1pPr algn="l">
              <a:defRPr sz="3024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Line 11"/>
          <p:cNvSpPr>
            <a:spLocks noChangeShapeType="1"/>
          </p:cNvSpPr>
          <p:nvPr userDrawn="1"/>
        </p:nvSpPr>
        <p:spPr bwMode="auto">
          <a:xfrm>
            <a:off x="640081" y="1060008"/>
            <a:ext cx="1152144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115201" tIns="57601" rIns="115201" bIns="57601"/>
          <a:lstStyle/>
          <a:p>
            <a:pPr defTabSz="1152013">
              <a:defRPr/>
            </a:pPr>
            <a:endParaRPr lang="zh-CN" altLang="en-US" sz="2268">
              <a:solidFill>
                <a:srgbClr val="0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6" y="6790965"/>
            <a:ext cx="8885863" cy="334169"/>
          </a:xfrm>
          <a:prstGeom prst="rect">
            <a:avLst/>
          </a:prstGeom>
        </p:spPr>
        <p:txBody>
          <a:bodyPr lIns="76179" tIns="38089" rIns="76179" bIns="38089" anchor="ctr"/>
          <a:lstStyle>
            <a:lvl1pPr marL="0" indent="0">
              <a:buNone/>
              <a:tabLst/>
              <a:defRPr kumimoji="0" lang="zh-CN" altLang="en-US" sz="126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</p:spTree>
    <p:extLst>
      <p:ext uri="{BB962C8B-B14F-4D97-AF65-F5344CB8AC3E}">
        <p14:creationId xmlns:p14="http://schemas.microsoft.com/office/powerpoint/2010/main" val="292947207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1" y="0"/>
            <a:ext cx="12801600" cy="102976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268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4" name="标题 1"/>
          <p:cNvSpPr>
            <a:spLocks noGrp="1"/>
          </p:cNvSpPr>
          <p:nvPr userDrawn="1">
            <p:ph type="title" idx="4294967295"/>
          </p:nvPr>
        </p:nvSpPr>
        <p:spPr>
          <a:xfrm>
            <a:off x="90" y="-28752"/>
            <a:ext cx="9899769" cy="756084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algn="l"/>
            <a:endParaRPr lang="zh-CN" altLang="en-US" sz="352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738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40081" y="1037629"/>
            <a:ext cx="11521440" cy="5661285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2041" baseline="0">
                <a:latin typeface="Arial" panose="020B0604020202020204" pitchFamily="34" charset="0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814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588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361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spcBef>
                <a:spcPts val="680"/>
              </a:spcBef>
              <a:spcAft>
                <a:spcPts val="680"/>
              </a:spcAft>
              <a:defRPr sz="1247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Line 11"/>
          <p:cNvSpPr>
            <a:spLocks noChangeShapeType="1"/>
          </p:cNvSpPr>
          <p:nvPr userDrawn="1"/>
        </p:nvSpPr>
        <p:spPr bwMode="auto">
          <a:xfrm>
            <a:off x="640081" y="1060008"/>
            <a:ext cx="1152144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103680" tIns="51842" rIns="103680" bIns="51842"/>
          <a:lstStyle/>
          <a:p>
            <a:pPr>
              <a:defRPr/>
            </a:pPr>
            <a:endParaRPr lang="zh-CN" altLang="en-US" sz="204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6" y="6824877"/>
            <a:ext cx="6200775" cy="288036"/>
          </a:xfrm>
          <a:prstGeom prst="rect">
            <a:avLst/>
          </a:prstGeom>
        </p:spPr>
        <p:txBody>
          <a:bodyPr lIns="76179" tIns="38089" rIns="76179" bIns="38089" anchor="ctr"/>
          <a:lstStyle>
            <a:lvl1pPr>
              <a:buNone/>
              <a:defRPr kumimoji="0" lang="zh-CN" altLang="en-US" sz="1134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数据来源：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40080" y="250032"/>
            <a:ext cx="11506958" cy="505064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9105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1" y="172870"/>
            <a:ext cx="11521440" cy="690988"/>
          </a:xfrm>
          <a:prstGeom prst="rect">
            <a:avLst/>
          </a:prstGeom>
        </p:spPr>
        <p:txBody>
          <a:bodyPr lIns="111301" tIns="55650" rIns="111301" bIns="55650"/>
          <a:lstStyle>
            <a:lvl1pPr algn="l">
              <a:defRPr sz="28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1" y="979360"/>
            <a:ext cx="11521440" cy="5352302"/>
          </a:xfrm>
          <a:prstGeom prst="rect">
            <a:avLst/>
          </a:prstGeom>
        </p:spPr>
        <p:txBody>
          <a:bodyPr lIns="111301" tIns="55650" rIns="111301" bIns="55650"/>
          <a:lstStyle>
            <a:lvl1pPr>
              <a:buClr>
                <a:schemeClr val="bg1">
                  <a:lumMod val="65000"/>
                </a:schemeClr>
              </a:buClr>
              <a:buSzPct val="60000"/>
              <a:buFont typeface="Wingdings" pitchFamily="2" charset="2"/>
              <a:buChar char="l"/>
              <a:defRPr sz="2400" b="0" baseline="0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>
              <a:buClr>
                <a:schemeClr val="bg1">
                  <a:lumMod val="75000"/>
                </a:schemeClr>
              </a:buClr>
              <a:defRPr sz="2000" baseline="0">
                <a:latin typeface="Arial" pitchFamily="34" charset="0"/>
                <a:ea typeface="微软雅黑" pitchFamily="34" charset="-122"/>
                <a:cs typeface="Arial" pitchFamily="34" charset="0"/>
              </a:defRPr>
            </a:lvl2pPr>
            <a:lvl3pPr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 sz="1800" baseline="0">
                <a:latin typeface="Arial" pitchFamily="34" charset="0"/>
                <a:ea typeface="微软雅黑" pitchFamily="34" charset="-122"/>
                <a:cs typeface="Arial" pitchFamily="34" charset="0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640080" y="878548"/>
            <a:ext cx="8468490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lIns="111301" tIns="55650" rIns="111301" bIns="55650" anchor="ctr"/>
          <a:lstStyle/>
          <a:p>
            <a:endParaRPr lang="zh-CN" altLang="en-US" sz="290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4376441" y="6552778"/>
            <a:ext cx="4053840" cy="384492"/>
          </a:xfrm>
        </p:spPr>
        <p:txBody>
          <a:bodyPr/>
          <a:lstStyle/>
          <a:p>
            <a:pPr>
              <a:defRPr/>
            </a:pP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654135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303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087" y="6360445"/>
            <a:ext cx="12327222" cy="68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722" y="3976938"/>
            <a:ext cx="11034157" cy="54761"/>
          </a:xfrm>
          <a:prstGeom prst="rect">
            <a:avLst/>
          </a:prstGeom>
          <a:noFill/>
        </p:spPr>
      </p:pic>
      <p:pic>
        <p:nvPicPr>
          <p:cNvPr id="12" name="Picture 2" descr="C:\Users\wumin\Desktop\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1530" y="2047952"/>
            <a:ext cx="2723976" cy="8663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871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41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1238" y="4627246"/>
            <a:ext cx="10881360" cy="1430179"/>
          </a:xfrm>
        </p:spPr>
        <p:txBody>
          <a:bodyPr anchor="t"/>
          <a:lstStyle>
            <a:lvl1pPr algn="l">
              <a:defRPr sz="4788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11238" y="3052049"/>
            <a:ext cx="10881360" cy="1575197"/>
          </a:xfrm>
        </p:spPr>
        <p:txBody>
          <a:bodyPr anchor="b"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547314" indent="0">
              <a:buNone/>
              <a:defRPr sz="2155">
                <a:solidFill>
                  <a:schemeClr val="tx1">
                    <a:tint val="75000"/>
                  </a:schemeClr>
                </a:solidFill>
              </a:defRPr>
            </a:lvl2pPr>
            <a:lvl3pPr marL="1094628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3pPr>
            <a:lvl4pPr marL="1641942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4pPr>
            <a:lvl5pPr marL="2189256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5pPr>
            <a:lvl6pPr marL="2736571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6pPr>
            <a:lvl7pPr marL="3283885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7pPr>
            <a:lvl8pPr marL="3831199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8pPr>
            <a:lvl9pPr marL="4378513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3" descr="C:\Users\wumin\Desktop\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8503" y="2910450"/>
            <a:ext cx="3113975" cy="770648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087" y="6360445"/>
            <a:ext cx="12327222" cy="68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722" y="3976938"/>
            <a:ext cx="11034157" cy="54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0338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6.emf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oleObject" Target="../embeddings/oleObject1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vmlDrawing" Target="../drawings/vmlDrawing2.v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6.emf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oleObject" Target="../embeddings/oleObject2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vmlDrawing" Target="../drawings/vmlDrawing3.vml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6.emf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76441" y="6552778"/>
            <a:ext cx="4053840" cy="3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301" tIns="55650" rIns="111301" bIns="55650" numCol="1" anchor="ctr" anchorCtr="0" compatLnSpc="1">
            <a:prstTxWarp prst="textNoShape">
              <a:avLst/>
            </a:prstTxWarp>
          </a:bodyPr>
          <a:lstStyle>
            <a:lvl1pPr algn="ctr">
              <a:defRPr sz="1500">
                <a:solidFill>
                  <a:srgbClr val="898989"/>
                </a:solidFill>
                <a:ea typeface="黑体" pitchFamily="2" charset="-122"/>
              </a:defRPr>
            </a:lvl1pPr>
          </a:lstStyle>
          <a:p>
            <a:pPr>
              <a:defRPr/>
            </a:pPr>
            <a:endParaRPr lang="zh-CN" dirty="0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75643" y="6552778"/>
            <a:ext cx="875799" cy="3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301" tIns="55650" rIns="111301" bIns="55650" numCol="1" anchor="ctr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rgbClr val="898989"/>
                </a:solidFill>
                <a:ea typeface="黑体" pitchFamily="2" charset="-122"/>
              </a:defRPr>
            </a:lvl1pPr>
          </a:lstStyle>
          <a:p>
            <a:pPr>
              <a:defRPr/>
            </a:pPr>
            <a:fld id="{EF001FE3-3C56-4123-9DE4-EF0781CB24B0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  <p:grpSp>
        <p:nvGrpSpPr>
          <p:cNvPr id="2" name="组合 9"/>
          <p:cNvGrpSpPr/>
          <p:nvPr/>
        </p:nvGrpSpPr>
        <p:grpSpPr>
          <a:xfrm>
            <a:off x="1" y="7000882"/>
            <a:ext cx="12801600" cy="200025"/>
            <a:chOff x="0" y="7000875"/>
            <a:chExt cx="10190163" cy="200025"/>
          </a:xfrm>
        </p:grpSpPr>
        <p:sp>
          <p:nvSpPr>
            <p:cNvPr id="1034" name="Rectangle 83"/>
            <p:cNvSpPr>
              <a:spLocks noChangeArrowheads="1"/>
            </p:cNvSpPr>
            <p:nvPr/>
          </p:nvSpPr>
          <p:spPr bwMode="auto">
            <a:xfrm>
              <a:off x="3393183" y="7000875"/>
              <a:ext cx="6796980" cy="2000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900">
                <a:ea typeface="黑体" pitchFamily="2" charset="-122"/>
              </a:endParaRPr>
            </a:p>
          </p:txBody>
        </p:sp>
        <p:sp>
          <p:nvSpPr>
            <p:cNvPr id="1035" name="Rectangle 84"/>
            <p:cNvSpPr>
              <a:spLocks noChangeArrowheads="1"/>
            </p:cNvSpPr>
            <p:nvPr/>
          </p:nvSpPr>
          <p:spPr bwMode="auto">
            <a:xfrm>
              <a:off x="0" y="7000875"/>
              <a:ext cx="5094000" cy="2000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900">
                <a:ea typeface="黑体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6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556476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112952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669428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225903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17358" indent="-41735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900">
          <a:solidFill>
            <a:schemeClr val="tx1"/>
          </a:solidFill>
          <a:latin typeface="+mn-lt"/>
          <a:ea typeface="+mn-ea"/>
          <a:cs typeface="+mn-cs"/>
        </a:defRPr>
      </a:lvl1pPr>
      <a:lvl2pPr marL="904274" indent="-34779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91190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47665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504141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3060617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617093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173570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730046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6476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12952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9428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25903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82379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38855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95331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51808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76441" y="6552778"/>
            <a:ext cx="4053840" cy="3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301" tIns="55650" rIns="111301" bIns="55650" numCol="1" anchor="ctr" anchorCtr="0" compatLnSpc="1">
            <a:prstTxWarp prst="textNoShape">
              <a:avLst/>
            </a:prstTxWarp>
          </a:bodyPr>
          <a:lstStyle>
            <a:lvl1pPr algn="ctr">
              <a:defRPr sz="1500">
                <a:solidFill>
                  <a:srgbClr val="898989"/>
                </a:solidFill>
                <a:ea typeface="黑体" pitchFamily="2" charset="-122"/>
              </a:defRPr>
            </a:lvl1pPr>
          </a:lstStyle>
          <a:p>
            <a:pPr>
              <a:defRPr/>
            </a:pPr>
            <a:endParaRPr lang="zh-CN" dirty="0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75643" y="6552778"/>
            <a:ext cx="875799" cy="3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301" tIns="55650" rIns="111301" bIns="55650" numCol="1" anchor="ctr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rgbClr val="898989"/>
                </a:solidFill>
                <a:ea typeface="黑体" pitchFamily="2" charset="-122"/>
              </a:defRPr>
            </a:lvl1pPr>
          </a:lstStyle>
          <a:p>
            <a:pPr>
              <a:defRPr/>
            </a:pPr>
            <a:fld id="{EF001FE3-3C56-4123-9DE4-EF0781CB24B0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  <p:grpSp>
        <p:nvGrpSpPr>
          <p:cNvPr id="2" name="组合 9"/>
          <p:cNvGrpSpPr/>
          <p:nvPr/>
        </p:nvGrpSpPr>
        <p:grpSpPr>
          <a:xfrm>
            <a:off x="1" y="7000882"/>
            <a:ext cx="12801600" cy="200025"/>
            <a:chOff x="0" y="7000875"/>
            <a:chExt cx="10190163" cy="200025"/>
          </a:xfrm>
        </p:grpSpPr>
        <p:sp>
          <p:nvSpPr>
            <p:cNvPr id="1034" name="Rectangle 83"/>
            <p:cNvSpPr>
              <a:spLocks noChangeArrowheads="1"/>
            </p:cNvSpPr>
            <p:nvPr/>
          </p:nvSpPr>
          <p:spPr bwMode="auto">
            <a:xfrm>
              <a:off x="3393183" y="7000875"/>
              <a:ext cx="6796980" cy="2000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900">
                <a:ea typeface="黑体" pitchFamily="2" charset="-122"/>
              </a:endParaRPr>
            </a:p>
          </p:txBody>
        </p:sp>
        <p:sp>
          <p:nvSpPr>
            <p:cNvPr id="1035" name="Rectangle 84"/>
            <p:cNvSpPr>
              <a:spLocks noChangeArrowheads="1"/>
            </p:cNvSpPr>
            <p:nvPr/>
          </p:nvSpPr>
          <p:spPr bwMode="auto">
            <a:xfrm>
              <a:off x="0" y="7000875"/>
              <a:ext cx="5094000" cy="2000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900">
                <a:ea typeface="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92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556476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112952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669428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225903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17358" indent="-41735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900">
          <a:solidFill>
            <a:schemeClr val="tx1"/>
          </a:solidFill>
          <a:latin typeface="+mn-lt"/>
          <a:ea typeface="+mn-ea"/>
          <a:cs typeface="+mn-cs"/>
        </a:defRPr>
      </a:lvl1pPr>
      <a:lvl2pPr marL="904274" indent="-34779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91190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47665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504141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3060617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617093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173570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730046" indent="-27823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6476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12952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9428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25903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82379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38855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95331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51808" algn="l" defTabSz="11129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76441" y="6552778"/>
            <a:ext cx="4053840" cy="3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301" tIns="55650" rIns="111301" bIns="55650" numCol="1" anchor="ctr" anchorCtr="0" compatLnSpc="1">
            <a:prstTxWarp prst="textNoShape">
              <a:avLst/>
            </a:prstTxWarp>
          </a:bodyPr>
          <a:lstStyle>
            <a:lvl1pPr algn="ctr">
              <a:defRPr sz="1500">
                <a:solidFill>
                  <a:srgbClr val="898989"/>
                </a:solidFill>
                <a:ea typeface="黑体" pitchFamily="2" charset="-122"/>
              </a:defRPr>
            </a:lvl1pPr>
          </a:lstStyle>
          <a:p>
            <a:pPr>
              <a:defRPr/>
            </a:pPr>
            <a:endParaRPr lang="zh-CN" dirty="0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75639" y="6552778"/>
            <a:ext cx="875799" cy="3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301" tIns="55650" rIns="111301" bIns="55650" numCol="1" anchor="ctr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rgbClr val="898989"/>
                </a:solidFill>
                <a:ea typeface="黑体" pitchFamily="2" charset="-122"/>
              </a:defRPr>
            </a:lvl1pPr>
          </a:lstStyle>
          <a:p>
            <a:pPr>
              <a:defRPr/>
            </a:pPr>
            <a:fld id="{EF001FE3-3C56-4123-9DE4-EF0781CB24B0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  <p:grpSp>
        <p:nvGrpSpPr>
          <p:cNvPr id="2" name="组合 9"/>
          <p:cNvGrpSpPr/>
          <p:nvPr/>
        </p:nvGrpSpPr>
        <p:grpSpPr>
          <a:xfrm>
            <a:off x="1" y="7000876"/>
            <a:ext cx="12801600" cy="200025"/>
            <a:chOff x="0" y="7000875"/>
            <a:chExt cx="10190163" cy="200025"/>
          </a:xfrm>
        </p:grpSpPr>
        <p:sp>
          <p:nvSpPr>
            <p:cNvPr id="1034" name="Rectangle 83"/>
            <p:cNvSpPr>
              <a:spLocks noChangeArrowheads="1"/>
            </p:cNvSpPr>
            <p:nvPr/>
          </p:nvSpPr>
          <p:spPr bwMode="auto">
            <a:xfrm>
              <a:off x="3393183" y="7000875"/>
              <a:ext cx="6796980" cy="2000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900">
                <a:ea typeface="黑体" pitchFamily="2" charset="-122"/>
              </a:endParaRPr>
            </a:p>
          </p:txBody>
        </p:sp>
        <p:sp>
          <p:nvSpPr>
            <p:cNvPr id="1035" name="Rectangle 84"/>
            <p:cNvSpPr>
              <a:spLocks noChangeArrowheads="1"/>
            </p:cNvSpPr>
            <p:nvPr/>
          </p:nvSpPr>
          <p:spPr bwMode="auto">
            <a:xfrm>
              <a:off x="0" y="7000875"/>
              <a:ext cx="5094000" cy="2000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900">
                <a:ea typeface="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87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556504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113008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669512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226015"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17378" indent="-41737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900">
          <a:solidFill>
            <a:schemeClr val="tx1"/>
          </a:solidFill>
          <a:latin typeface="+mn-lt"/>
          <a:ea typeface="+mn-ea"/>
          <a:cs typeface="+mn-cs"/>
        </a:defRPr>
      </a:lvl1pPr>
      <a:lvl2pPr marL="904319" indent="-34781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91260" indent="-27825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47763" indent="-27825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504267" indent="-27825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3060771" indent="-27825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617275" indent="-27825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173779" indent="-27825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730283" indent="-27825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130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6504" algn="l" defTabSz="11130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13008" algn="l" defTabSz="11130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9512" algn="l" defTabSz="11130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26015" algn="l" defTabSz="11130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82519" algn="l" defTabSz="11130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39023" algn="l" defTabSz="11130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95527" algn="l" defTabSz="11130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52031" algn="l" defTabSz="11130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0080" y="288370"/>
            <a:ext cx="1152144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0080" y="1680210"/>
            <a:ext cx="11521440" cy="4752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0081" y="6674168"/>
            <a:ext cx="298704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2B70F-DF10-4336-ADCF-617C02561E36}" type="datetimeFigureOut">
              <a:rPr lang="zh-CN" altLang="en-US" smtClean="0"/>
              <a:pPr/>
              <a:t>2022/1/10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73881" y="6674168"/>
            <a:ext cx="405384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74480" y="6674168"/>
            <a:ext cx="298704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2700" y="6532946"/>
            <a:ext cx="11896201" cy="54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47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53" r:id="rId12"/>
  </p:sldLayoutIdLst>
  <p:txStyles>
    <p:titleStyle>
      <a:lvl1pPr algn="ctr" defTabSz="1094628" rtl="0" eaLnBrk="1" latinLnBrk="0" hangingPunct="1">
        <a:spcBef>
          <a:spcPct val="0"/>
        </a:spcBef>
        <a:buNone/>
        <a:defRPr sz="52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0486" indent="-410486" algn="l" defTabSz="1094628" rtl="0" eaLnBrk="1" latinLnBrk="0" hangingPunct="1">
        <a:spcBef>
          <a:spcPct val="20000"/>
        </a:spcBef>
        <a:buFont typeface="Arial" pitchFamily="34" charset="0"/>
        <a:buChar char="•"/>
        <a:defRPr sz="3831" kern="1200">
          <a:solidFill>
            <a:schemeClr val="tx1"/>
          </a:solidFill>
          <a:latin typeface="+mn-lt"/>
          <a:ea typeface="+mn-ea"/>
          <a:cs typeface="+mn-cs"/>
        </a:defRPr>
      </a:lvl1pPr>
      <a:lvl2pPr marL="889385" indent="-342071" algn="l" defTabSz="1094628" rtl="0" eaLnBrk="1" latinLnBrk="0" hangingPunct="1">
        <a:spcBef>
          <a:spcPct val="20000"/>
        </a:spcBef>
        <a:buFont typeface="Arial" pitchFamily="34" charset="0"/>
        <a:buChar char="–"/>
        <a:defRPr sz="3352" kern="1200">
          <a:solidFill>
            <a:schemeClr val="tx1"/>
          </a:solidFill>
          <a:latin typeface="+mn-lt"/>
          <a:ea typeface="+mn-ea"/>
          <a:cs typeface="+mn-cs"/>
        </a:defRPr>
      </a:lvl2pPr>
      <a:lvl3pPr marL="1368285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873" kern="1200">
          <a:solidFill>
            <a:schemeClr val="tx1"/>
          </a:solidFill>
          <a:latin typeface="+mn-lt"/>
          <a:ea typeface="+mn-ea"/>
          <a:cs typeface="+mn-cs"/>
        </a:defRPr>
      </a:lvl3pPr>
      <a:lvl4pPr marL="1915599" indent="-273657" algn="l" defTabSz="1094628" rtl="0" eaLnBrk="1" latinLnBrk="0" hangingPunct="1">
        <a:spcBef>
          <a:spcPct val="20000"/>
        </a:spcBef>
        <a:buFont typeface="Arial" pitchFamily="34" charset="0"/>
        <a:buChar char="–"/>
        <a:defRPr sz="2394" kern="1200">
          <a:solidFill>
            <a:schemeClr val="tx1"/>
          </a:solidFill>
          <a:latin typeface="+mn-lt"/>
          <a:ea typeface="+mn-ea"/>
          <a:cs typeface="+mn-cs"/>
        </a:defRPr>
      </a:lvl4pPr>
      <a:lvl5pPr marL="2462914" indent="-273657" algn="l" defTabSz="1094628" rtl="0" eaLnBrk="1" latinLnBrk="0" hangingPunct="1">
        <a:spcBef>
          <a:spcPct val="20000"/>
        </a:spcBef>
        <a:buFont typeface="Arial" pitchFamily="34" charset="0"/>
        <a:buChar char="»"/>
        <a:defRPr sz="2394" kern="1200">
          <a:solidFill>
            <a:schemeClr val="tx1"/>
          </a:solidFill>
          <a:latin typeface="+mn-lt"/>
          <a:ea typeface="+mn-ea"/>
          <a:cs typeface="+mn-cs"/>
        </a:defRPr>
      </a:lvl5pPr>
      <a:lvl6pPr marL="3010228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6pPr>
      <a:lvl7pPr marL="3557542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7pPr>
      <a:lvl8pPr marL="4104856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8pPr>
      <a:lvl9pPr marL="4652170" indent="-273657" algn="l" defTabSz="1094628" rtl="0" eaLnBrk="1" latinLnBrk="0" hangingPunct="1">
        <a:spcBef>
          <a:spcPct val="20000"/>
        </a:spcBef>
        <a:buFont typeface="Arial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1pPr>
      <a:lvl2pPr marL="547314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2pPr>
      <a:lvl3pPr marL="1094628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3pPr>
      <a:lvl4pPr marL="1641942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4pPr>
      <a:lvl5pPr marL="2189256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5pPr>
      <a:lvl6pPr marL="2736571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6pPr>
      <a:lvl7pPr marL="3283885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7pPr>
      <a:lvl8pPr marL="3831199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8pPr>
      <a:lvl9pPr marL="4378513" algn="l" defTabSz="1094628" rtl="0" eaLnBrk="1" latinLnBrk="0" hangingPunct="1">
        <a:defRPr sz="21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668" y="1668"/>
          <a:ext cx="1666" cy="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68" y="1668"/>
                        <a:ext cx="1666" cy="1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0" y="0"/>
            <a:ext cx="12801600" cy="6482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100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2400" y="-131296"/>
            <a:ext cx="11316830" cy="982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Picture 2" descr="http://su.bdimg.com/static/skin/img/logo_white.png"/>
          <p:cNvPicPr>
            <a:picLocks noChangeAspect="1" noChangeArrowheads="1"/>
          </p:cNvPicPr>
          <p:nvPr userDrawn="1"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1456106" y="4362"/>
            <a:ext cx="1327666" cy="630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07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252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47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26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155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155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668" y="1668"/>
          <a:ext cx="1666" cy="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0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68" y="1668"/>
                        <a:ext cx="1666" cy="1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0" y="0"/>
            <a:ext cx="12801600" cy="6482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100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2400" y="-131296"/>
            <a:ext cx="11316830" cy="982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Picture 2" descr="http://su.bdimg.com/static/skin/img/logo_white.png"/>
          <p:cNvPicPr>
            <a:picLocks noChangeAspect="1" noChangeArrowheads="1"/>
          </p:cNvPicPr>
          <p:nvPr userDrawn="1"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1456106" y="4362"/>
            <a:ext cx="1327666" cy="630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551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252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47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26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155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155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668" y="1668"/>
          <a:ext cx="1666" cy="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7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68" y="1668"/>
                        <a:ext cx="1666" cy="1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0" y="0"/>
            <a:ext cx="12801600" cy="6482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2400" y="-131296"/>
            <a:ext cx="11316830" cy="982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Picture 2" descr="http://su.bdimg.com/static/skin/img/logo_white.png"/>
          <p:cNvPicPr>
            <a:picLocks noChangeAspect="1" noChangeArrowheads="1"/>
          </p:cNvPicPr>
          <p:nvPr userDrawn="1"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11456106" y="4362"/>
            <a:ext cx="1327666" cy="630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140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252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47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26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155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155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jpeg"/><Relationship Id="rId3" Type="http://schemas.openxmlformats.org/officeDocument/2006/relationships/image" Target="../media/image30.png"/><Relationship Id="rId21" Type="http://schemas.openxmlformats.org/officeDocument/2006/relationships/image" Target="../media/image48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pn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jpeg"/><Relationship Id="rId10" Type="http://schemas.openxmlformats.org/officeDocument/2006/relationships/image" Target="../media/image37.png"/><Relationship Id="rId19" Type="http://schemas.openxmlformats.org/officeDocument/2006/relationships/image" Target="../media/image46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hyperlink" Target="http://agroup.baidu.com/rjgj/view/office/464421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group.baidu.com/rjgj/view/office/4649325" TargetMode="External"/><Relationship Id="rId5" Type="http://schemas.openxmlformats.org/officeDocument/2006/relationships/hyperlink" Target="http://agroup.baidu.com/rjgj/view/office/4649324" TargetMode="External"/><Relationship Id="rId4" Type="http://schemas.openxmlformats.org/officeDocument/2006/relationships/image" Target="../media/image62.jpe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9196" y="4117676"/>
            <a:ext cx="8103209" cy="53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4628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73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IM </a:t>
            </a:r>
            <a:r>
              <a:rPr lang="zh-CN" altLang="en-US" sz="2873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范晨辉</a:t>
            </a:r>
            <a:endParaRPr lang="zh-CN" altLang="en-US" sz="2873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0962" y="3024386"/>
            <a:ext cx="8199676" cy="90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4628">
              <a:spcBef>
                <a:spcPct val="20000"/>
              </a:spcBef>
              <a:buClr>
                <a:srgbClr val="2318DE"/>
              </a:buClr>
              <a:buSzPct val="150000"/>
            </a:pPr>
            <a:r>
              <a:rPr lang="zh-CN" altLang="en-US" sz="5267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智图</a:t>
            </a:r>
            <a:r>
              <a:rPr lang="en-US" altLang="zh-CN" sz="5267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6.0</a:t>
            </a:r>
            <a:r>
              <a:rPr lang="zh-CN" altLang="en-US" sz="5267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敏捷实践分享</a:t>
            </a:r>
            <a:r>
              <a:rPr lang="en-US" altLang="zh-CN" sz="5267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endParaRPr lang="en-US" altLang="zh-CN" sz="5267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9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2872408" y="216074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人机共驾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6.0-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敏捷文化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018D1F-6D5E-4BCF-9B93-D4587771BB9A}"/>
              </a:ext>
            </a:extLst>
          </p:cNvPr>
          <p:cNvSpPr txBox="1"/>
          <p:nvPr/>
        </p:nvSpPr>
        <p:spPr>
          <a:xfrm>
            <a:off x="579095" y="792138"/>
            <a:ext cx="12003450" cy="5746463"/>
          </a:xfrm>
          <a:prstGeom prst="rect">
            <a:avLst/>
          </a:prstGeom>
          <a:noFill/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6184" y="1080170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16059" y="959977"/>
            <a:ext cx="873274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持续回顾文化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回顾会：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让一线小组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成员主动发现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“做得好”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“待改进”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，并聚焦为下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迭代提效关键的改进项。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持续回顾是让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6.0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敏捷小组成长最快的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方式，没有完美的敏捷迭代，只有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不断的进步的敏捷迭代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247" y="2822923"/>
            <a:ext cx="1789174" cy="25777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41" y="3286867"/>
            <a:ext cx="1663212" cy="205705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696" y="3835171"/>
            <a:ext cx="1129384" cy="142146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130" y="3631698"/>
            <a:ext cx="1457905" cy="169694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1772222" y="4990465"/>
            <a:ext cx="181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3208" y="4221253"/>
            <a:ext cx="826784" cy="963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088" y="3960490"/>
            <a:ext cx="977803" cy="1264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9392" y="4412697"/>
            <a:ext cx="703797" cy="638439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2535670" y="5654997"/>
            <a:ext cx="3117510" cy="805611"/>
            <a:chOff x="0" y="0"/>
            <a:chExt cx="17483116" cy="4802627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701303" cy="456365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3636" y="69272"/>
              <a:ext cx="3644161" cy="4733355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27273" y="69272"/>
              <a:ext cx="3634636" cy="4647640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90909" y="69272"/>
              <a:ext cx="3701303" cy="4628593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854545" y="121227"/>
              <a:ext cx="3628571" cy="4390476"/>
            </a:xfrm>
            <a:prstGeom prst="rect">
              <a:avLst/>
            </a:prstGeom>
          </p:spPr>
        </p:pic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16311" y="5698333"/>
            <a:ext cx="572177" cy="76227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88656" y="5689518"/>
            <a:ext cx="525349" cy="753516"/>
          </a:xfrm>
          <a:prstGeom prst="rect">
            <a:avLst/>
          </a:prstGeom>
        </p:spPr>
      </p:pic>
      <p:pic>
        <p:nvPicPr>
          <p:cNvPr id="72" name="Picture 1" descr="C:\Users\fanchenhui\Documents\Baidu\Baidu Hi\小黑范晨辉\My Images\c7\c7df726521c342a52ec3391630fd3a1d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046" y="5705049"/>
            <a:ext cx="579016" cy="7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fanchenhui\Documents\Baidu\Baidu Hi\小黑范晨辉\My Images\7b\7bef764415a71bb25c5c6472f732ab7d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9"/>
          <a:stretch/>
        </p:blipFill>
        <p:spPr bwMode="auto">
          <a:xfrm>
            <a:off x="7994421" y="5694869"/>
            <a:ext cx="1265537" cy="6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 descr="C:\Users\fanchenhui\Documents\Baidu\Baidu Hi\小黑范晨辉\My Images\ad\ade2e510c0f5426ffe45450c0c7b63d8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3" t="8121" b="53301"/>
          <a:stretch/>
        </p:blipFill>
        <p:spPr bwMode="auto">
          <a:xfrm>
            <a:off x="5680720" y="5728575"/>
            <a:ext cx="50998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3" descr="C:\Users\fanchenhui\Documents\Baidu\Baidu Hi\小黑范晨辉\My Images\ad\ade2e510c0f5426ffe45450c0c7b63d8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50973" r="52741" b="12718"/>
          <a:stretch/>
        </p:blipFill>
        <p:spPr bwMode="auto">
          <a:xfrm>
            <a:off x="6256784" y="5712726"/>
            <a:ext cx="497941" cy="66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 descr="C:\Users\fanchenhui\Documents\Baidu\Baidu Hi\小黑范晨辉\My Images\ad\ade2e510c0f5426ffe45450c0c7b63d8.jpg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9152" r="54257" b="54539"/>
          <a:stretch/>
        </p:blipFill>
        <p:spPr bwMode="auto">
          <a:xfrm>
            <a:off x="7436255" y="5683497"/>
            <a:ext cx="503521" cy="6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 descr="C:\Users\fanchenhui\Documents\Baidu\Baidu Hi\小黑范晨辉\My Images\ad\ade2e510c0f5426ffe45450c0c7b63d8.jp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1" t="51180" r="2478" b="12511"/>
          <a:stretch/>
        </p:blipFill>
        <p:spPr bwMode="auto">
          <a:xfrm>
            <a:off x="6809546" y="5697239"/>
            <a:ext cx="552019" cy="6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C:\Users\fanchenhui\Documents\Baidu\Baidu Hi\小黑范晨辉\My Images\26\26AE5104B1602C462E4C7F684E29AF4A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469" y="5705582"/>
            <a:ext cx="1226995" cy="76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09312" y="4412697"/>
            <a:ext cx="636233" cy="6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4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833485" y="1038679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：右 129" title="年份箭头">
            <a:extLst>
              <a:ext uri="{FF2B5EF4-FFF2-40B4-BE49-F238E27FC236}">
                <a16:creationId xmlns:a16="http://schemas.microsoft.com/office/drawing/2014/main" id="{AD06FED0-DD62-614B-A5E3-0336E00261B4}"/>
              </a:ext>
            </a:extLst>
          </p:cNvPr>
          <p:cNvSpPr/>
          <p:nvPr/>
        </p:nvSpPr>
        <p:spPr>
          <a:xfrm>
            <a:off x="713580" y="162608"/>
            <a:ext cx="1572136" cy="53209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Sprint1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069124" y="162608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sprint2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3478878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sprint3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4888632" y="15536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sprint4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6298386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sprint5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7719178" y="14682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sprint6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9128932" y="14238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sprint7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10538686" y="15016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sprint8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6" name="Group">
            <a:extLst>
              <a:ext uri="{FF2B5EF4-FFF2-40B4-BE49-F238E27FC236}">
                <a16:creationId xmlns:a16="http://schemas.microsoft.com/office/drawing/2014/main" id="{C32DA99F-9804-6D49-805F-4A9F52ECFDDE}"/>
              </a:ext>
            </a:extLst>
          </p:cNvPr>
          <p:cNvGrpSpPr/>
          <p:nvPr/>
        </p:nvGrpSpPr>
        <p:grpSpPr>
          <a:xfrm>
            <a:off x="7453925" y="1512218"/>
            <a:ext cx="5078861" cy="1270000"/>
            <a:chOff x="0" y="0"/>
            <a:chExt cx="5078859" cy="1270000"/>
          </a:xfrm>
        </p:grpSpPr>
        <p:grpSp>
          <p:nvGrpSpPr>
            <p:cNvPr id="47" name="Group">
              <a:extLst>
                <a:ext uri="{FF2B5EF4-FFF2-40B4-BE49-F238E27FC236}">
                  <a16:creationId xmlns:a16="http://schemas.microsoft.com/office/drawing/2014/main" id="{EA01A32B-CF12-9549-8822-B72418F3D2A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51" name="Group">
                <a:extLst>
                  <a:ext uri="{FF2B5EF4-FFF2-40B4-BE49-F238E27FC236}">
                    <a16:creationId xmlns:a16="http://schemas.microsoft.com/office/drawing/2014/main" id="{0D7902E8-6990-8542-B88E-1BE46CA0FFAC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53" name="Rectangle">
                  <a:extLst>
                    <a:ext uri="{FF2B5EF4-FFF2-40B4-BE49-F238E27FC236}">
                      <a16:creationId xmlns:a16="http://schemas.microsoft.com/office/drawing/2014/main" id="{89912C65-2732-954A-81BC-73B67B11EE8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741B2E11-87AA-784E-928B-8C954F389B55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52" name="02">
                <a:extLst>
                  <a:ext uri="{FF2B5EF4-FFF2-40B4-BE49-F238E27FC236}">
                    <a16:creationId xmlns:a16="http://schemas.microsoft.com/office/drawing/2014/main" id="{B7E0E7FE-BC38-0043-9C1E-8B38248CCFB1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48" name="Group">
              <a:extLst>
                <a:ext uri="{FF2B5EF4-FFF2-40B4-BE49-F238E27FC236}">
                  <a16:creationId xmlns:a16="http://schemas.microsoft.com/office/drawing/2014/main" id="{C4C059ED-8EC9-A049-B9AD-FF025C3759E0}"/>
                </a:ext>
              </a:extLst>
            </p:cNvPr>
            <p:cNvGrpSpPr/>
            <p:nvPr/>
          </p:nvGrpSpPr>
          <p:grpSpPr>
            <a:xfrm>
              <a:off x="171011" y="28801"/>
              <a:ext cx="3491123" cy="835295"/>
              <a:chOff x="-143611" y="-92269"/>
              <a:chExt cx="3491122" cy="835294"/>
            </a:xfrm>
          </p:grpSpPr>
          <p:sp>
            <p:nvSpPr>
              <p:cNvPr id="49" name="Cras justo odio, facilisis in, egestas eget dapibus quam.">
                <a:extLst>
                  <a:ext uri="{FF2B5EF4-FFF2-40B4-BE49-F238E27FC236}">
                    <a16:creationId xmlns:a16="http://schemas.microsoft.com/office/drawing/2014/main" id="{EF0CA105-2C50-424D-B6EF-732058951A1A}"/>
                  </a:ext>
                </a:extLst>
              </p:cNvPr>
              <p:cNvSpPr txBox="1"/>
              <p:nvPr/>
            </p:nvSpPr>
            <p:spPr>
              <a:xfrm>
                <a:off x="-143611" y="234627"/>
                <a:ext cx="3096342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明确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DOD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，需求卡片各状态流转规则定义明确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①</a:t>
                </a: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50" name="Sem Nullam">
                <a:extLst>
                  <a:ext uri="{FF2B5EF4-FFF2-40B4-BE49-F238E27FC236}">
                    <a16:creationId xmlns:a16="http://schemas.microsoft.com/office/drawing/2014/main" id="{E272F65A-8D23-5247-9B0B-5FB18259BDE5}"/>
                  </a:ext>
                </a:extLst>
              </p:cNvPr>
              <p:cNvSpPr txBox="1"/>
              <p:nvPr/>
            </p:nvSpPr>
            <p:spPr>
              <a:xfrm>
                <a:off x="30525" y="-92269"/>
                <a:ext cx="3316986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需求没有明确的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DOD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要求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79" name="Group">
            <a:extLst>
              <a:ext uri="{FF2B5EF4-FFF2-40B4-BE49-F238E27FC236}">
                <a16:creationId xmlns:a16="http://schemas.microsoft.com/office/drawing/2014/main" id="{8ABB7016-CF34-9747-9F93-9B57AB43181D}"/>
              </a:ext>
            </a:extLst>
          </p:cNvPr>
          <p:cNvGrpSpPr/>
          <p:nvPr/>
        </p:nvGrpSpPr>
        <p:grpSpPr>
          <a:xfrm>
            <a:off x="2069124" y="1512218"/>
            <a:ext cx="5078861" cy="1270000"/>
            <a:chOff x="0" y="0"/>
            <a:chExt cx="5078858" cy="1270000"/>
          </a:xfrm>
        </p:grpSpPr>
        <p:grpSp>
          <p:nvGrpSpPr>
            <p:cNvPr id="80" name="Group">
              <a:extLst>
                <a:ext uri="{FF2B5EF4-FFF2-40B4-BE49-F238E27FC236}">
                  <a16:creationId xmlns:a16="http://schemas.microsoft.com/office/drawing/2014/main" id="{9C6EE225-F578-DC41-A598-A2B38D6527B1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82" name="Rectangle">
                <a:extLst>
                  <a:ext uri="{FF2B5EF4-FFF2-40B4-BE49-F238E27FC236}">
                    <a16:creationId xmlns:a16="http://schemas.microsoft.com/office/drawing/2014/main" id="{7DB493C2-5CEF-864D-A493-59CFF6265D2B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8E0F2C6F-127E-AF44-8220-8876E6E3AB14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7A8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81" name="01">
              <a:extLst>
                <a:ext uri="{FF2B5EF4-FFF2-40B4-BE49-F238E27FC236}">
                  <a16:creationId xmlns:a16="http://schemas.microsoft.com/office/drawing/2014/main" id="{3A04D3C2-6D8F-E84D-B9B1-43B845914CA8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01</a:t>
              </a: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BEEBFCF5-81C7-8847-B5B6-F5F55C6DBB6D}"/>
              </a:ext>
            </a:extLst>
          </p:cNvPr>
          <p:cNvGrpSpPr/>
          <p:nvPr/>
        </p:nvGrpSpPr>
        <p:grpSpPr>
          <a:xfrm>
            <a:off x="2091627" y="1609574"/>
            <a:ext cx="3766643" cy="952495"/>
            <a:chOff x="-63437" y="-1665"/>
            <a:chExt cx="3766641" cy="1899126"/>
          </a:xfrm>
        </p:grpSpPr>
        <p:sp>
          <p:nvSpPr>
            <p:cNvPr id="85" name="Nullam quis risus eget urna mollis ornare vel eu leo.">
              <a:extLst>
                <a:ext uri="{FF2B5EF4-FFF2-40B4-BE49-F238E27FC236}">
                  <a16:creationId xmlns:a16="http://schemas.microsoft.com/office/drawing/2014/main" id="{6ECB0BC8-FAE1-A940-9FFA-F81569B0EB10}"/>
                </a:ext>
              </a:extLst>
            </p:cNvPr>
            <p:cNvSpPr txBox="1"/>
            <p:nvPr/>
          </p:nvSpPr>
          <p:spPr>
            <a:xfrm>
              <a:off x="-63437" y="613506"/>
              <a:ext cx="3755420" cy="508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PAD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端软件仍在架构搭建中，就绪前就可先通过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viewer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走查渲染</a:t>
              </a:r>
              <a:endPara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 数据效果</a:t>
              </a:r>
              <a:endPara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6" name="Sem Nullam">
              <a:extLst>
                <a:ext uri="{FF2B5EF4-FFF2-40B4-BE49-F238E27FC236}">
                  <a16:creationId xmlns:a16="http://schemas.microsoft.com/office/drawing/2014/main" id="{8D39E81D-525A-BC40-9C6E-CED32346DE75}"/>
                </a:ext>
              </a:extLst>
            </p:cNvPr>
            <p:cNvSpPr txBox="1"/>
            <p:nvPr/>
          </p:nvSpPr>
          <p:spPr>
            <a:xfrm>
              <a:off x="159740" y="-1665"/>
              <a:ext cx="3543464" cy="381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可以通过在线</a:t>
              </a:r>
              <a:r>
                <a:rPr lang="en-US" altLang="zh-CN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viewer</a:t>
              </a: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检查渲染数据</a:t>
              </a:r>
              <a:endParaRPr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7" name="Sem Nullam">
              <a:extLst>
                <a:ext uri="{FF2B5EF4-FFF2-40B4-BE49-F238E27FC236}">
                  <a16:creationId xmlns:a16="http://schemas.microsoft.com/office/drawing/2014/main" id="{AE1A7EEE-8F4C-174F-A138-01FE74D800CE}"/>
                </a:ext>
              </a:extLst>
            </p:cNvPr>
            <p:cNvSpPr txBox="1"/>
            <p:nvPr/>
          </p:nvSpPr>
          <p:spPr>
            <a:xfrm>
              <a:off x="-1" y="1515942"/>
              <a:ext cx="2794001" cy="381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endPara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896726" y="954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</a:t>
            </a:r>
            <a:r>
              <a:rPr lang="zh-CN" altLang="en-US" sz="1800" b="1" kern="0" dirty="0" smtClean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52059" y="9523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</a:t>
            </a:r>
          </a:p>
        </p:txBody>
      </p:sp>
      <p:cxnSp>
        <p:nvCxnSpPr>
          <p:cNvPr id="96" name="Straight Connector 162">
            <a:extLst>
              <a:ext uri="{FF2B5EF4-FFF2-40B4-BE49-F238E27FC236}">
                <a16:creationId xmlns:a16="http://schemas.microsoft.com/office/drawing/2014/main" id="{B04AC5AC-D35C-2248-B5B8-642C38068BDA}"/>
              </a:ext>
            </a:extLst>
          </p:cNvPr>
          <p:cNvCxnSpPr>
            <a:cxnSpLocks/>
          </p:cNvCxnSpPr>
          <p:nvPr/>
        </p:nvCxnSpPr>
        <p:spPr>
          <a:xfrm>
            <a:off x="7283063" y="1485642"/>
            <a:ext cx="42415" cy="48315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4" name="Group">
            <a:extLst>
              <a:ext uri="{FF2B5EF4-FFF2-40B4-BE49-F238E27FC236}">
                <a16:creationId xmlns:a16="http://schemas.microsoft.com/office/drawing/2014/main" id="{43D366A6-1410-4241-8574-CF2F04F4C574}"/>
              </a:ext>
            </a:extLst>
          </p:cNvPr>
          <p:cNvGrpSpPr/>
          <p:nvPr/>
        </p:nvGrpSpPr>
        <p:grpSpPr>
          <a:xfrm>
            <a:off x="7453925" y="3090242"/>
            <a:ext cx="5078861" cy="1270001"/>
            <a:chOff x="0" y="0"/>
            <a:chExt cx="5078859" cy="1270000"/>
          </a:xfrm>
        </p:grpSpPr>
        <p:grpSp>
          <p:nvGrpSpPr>
            <p:cNvPr id="75" name="Group">
              <a:extLst>
                <a:ext uri="{FF2B5EF4-FFF2-40B4-BE49-F238E27FC236}">
                  <a16:creationId xmlns:a16="http://schemas.microsoft.com/office/drawing/2014/main" id="{23ACAF92-4122-404C-860C-BE7C534BA6FE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90" name="Group">
                <a:extLst>
                  <a:ext uri="{FF2B5EF4-FFF2-40B4-BE49-F238E27FC236}">
                    <a16:creationId xmlns:a16="http://schemas.microsoft.com/office/drawing/2014/main" id="{3C28820F-C533-C44A-B80D-03F83F0F4A5A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97" name="Rectangle">
                  <a:extLst>
                    <a:ext uri="{FF2B5EF4-FFF2-40B4-BE49-F238E27FC236}">
                      <a16:creationId xmlns:a16="http://schemas.microsoft.com/office/drawing/2014/main" id="{576F8F8C-9E3F-C94C-8E11-CB70E92EC460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98" name="Shape">
                  <a:extLst>
                    <a:ext uri="{FF2B5EF4-FFF2-40B4-BE49-F238E27FC236}">
                      <a16:creationId xmlns:a16="http://schemas.microsoft.com/office/drawing/2014/main" id="{46F30388-3DAF-C64D-B75B-706089AD0BF3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EC3E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93" name="04">
                <a:extLst>
                  <a:ext uri="{FF2B5EF4-FFF2-40B4-BE49-F238E27FC236}">
                    <a16:creationId xmlns:a16="http://schemas.microsoft.com/office/drawing/2014/main" id="{9C1FA4AE-4553-9441-AA64-7330EA2B0029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76" name="Group">
              <a:extLst>
                <a:ext uri="{FF2B5EF4-FFF2-40B4-BE49-F238E27FC236}">
                  <a16:creationId xmlns:a16="http://schemas.microsoft.com/office/drawing/2014/main" id="{F5943287-4D87-FF4E-92AE-B20EE9359470}"/>
                </a:ext>
              </a:extLst>
            </p:cNvPr>
            <p:cNvGrpSpPr/>
            <p:nvPr/>
          </p:nvGrpSpPr>
          <p:grpSpPr>
            <a:xfrm>
              <a:off x="184113" y="114385"/>
              <a:ext cx="3537928" cy="945803"/>
              <a:chOff x="-130509" y="-6685"/>
              <a:chExt cx="3537927" cy="945802"/>
            </a:xfrm>
          </p:grpSpPr>
          <p:sp>
            <p:nvSpPr>
              <p:cNvPr id="77" name="Lorem ipsum dolor sit amet, consectetur adipiscing elit.">
                <a:extLst>
                  <a:ext uri="{FF2B5EF4-FFF2-40B4-BE49-F238E27FC236}">
                    <a16:creationId xmlns:a16="http://schemas.microsoft.com/office/drawing/2014/main" id="{A34CEF9D-16FE-2B46-8792-49EB55C56FE3}"/>
                  </a:ext>
                </a:extLst>
              </p:cNvPr>
              <p:cNvSpPr txBox="1"/>
              <p:nvPr/>
            </p:nvSpPr>
            <p:spPr>
              <a:xfrm>
                <a:off x="-130509" y="304542"/>
                <a:ext cx="2952731" cy="634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云端需求尽量比其他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域提前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sprint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，将从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sprint2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开始同时考虑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sprint3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的需求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工具链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sprint1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需求未评审，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sprint2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开始落实评审，并定期双周会上汇报进展</a:t>
                </a:r>
                <a:endPara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Cursus Vulputate">
                <a:extLst>
                  <a:ext uri="{FF2B5EF4-FFF2-40B4-BE49-F238E27FC236}">
                    <a16:creationId xmlns:a16="http://schemas.microsoft.com/office/drawing/2014/main" id="{531D59AA-6E31-5A49-95D3-C136FE52FAC7}"/>
                  </a:ext>
                </a:extLst>
              </p:cNvPr>
              <p:cNvSpPr txBox="1"/>
              <p:nvPr/>
            </p:nvSpPr>
            <p:spPr>
              <a:xfrm>
                <a:off x="-49369" y="-6685"/>
                <a:ext cx="3456787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服务端、工具链</a:t>
                </a: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Sprint1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需求和计划锁定落后于其他域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95" name="Group">
            <a:extLst>
              <a:ext uri="{FF2B5EF4-FFF2-40B4-BE49-F238E27FC236}">
                <a16:creationId xmlns:a16="http://schemas.microsoft.com/office/drawing/2014/main" id="{D6626ECD-B262-C449-A5A5-F8851BBB4B4B}"/>
              </a:ext>
            </a:extLst>
          </p:cNvPr>
          <p:cNvGrpSpPr/>
          <p:nvPr/>
        </p:nvGrpSpPr>
        <p:grpSpPr>
          <a:xfrm>
            <a:off x="2069123" y="3096394"/>
            <a:ext cx="5078861" cy="1270001"/>
            <a:chOff x="0" y="0"/>
            <a:chExt cx="5078858" cy="1270000"/>
          </a:xfrm>
        </p:grpSpPr>
        <p:grpSp>
          <p:nvGrpSpPr>
            <p:cNvPr id="99" name="Group">
              <a:extLst>
                <a:ext uri="{FF2B5EF4-FFF2-40B4-BE49-F238E27FC236}">
                  <a16:creationId xmlns:a16="http://schemas.microsoft.com/office/drawing/2014/main" id="{A48DBBAA-4E95-C64F-B6E4-5484CBA2BAC7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101" name="Rectangle">
                <a:extLst>
                  <a:ext uri="{FF2B5EF4-FFF2-40B4-BE49-F238E27FC236}">
                    <a16:creationId xmlns:a16="http://schemas.microsoft.com/office/drawing/2014/main" id="{F830B03E-72F6-1E40-A4AA-BED1CFB3EC4D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50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102" name="Shape">
                <a:extLst>
                  <a:ext uri="{FF2B5EF4-FFF2-40B4-BE49-F238E27FC236}">
                    <a16:creationId xmlns:a16="http://schemas.microsoft.com/office/drawing/2014/main" id="{EFDC927D-D76A-514E-938F-7D5564D99B22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50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100" name="03">
              <a:extLst>
                <a:ext uri="{FF2B5EF4-FFF2-40B4-BE49-F238E27FC236}">
                  <a16:creationId xmlns:a16="http://schemas.microsoft.com/office/drawing/2014/main" id="{1F26B85A-C35A-1549-B392-04BF72CE7733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</a:t>
              </a:r>
              <a:r>
                <a:rPr lang="en-US" altLang="zh-CN" sz="2000" kern="0" dirty="0">
                  <a:latin typeface="+mn-ea"/>
                </a:rPr>
                <a:t>2</a:t>
              </a:r>
              <a:endParaRPr sz="2000" kern="0" dirty="0">
                <a:latin typeface="+mn-ea"/>
              </a:endParaRPr>
            </a:p>
          </p:txBody>
        </p:sp>
      </p:grpSp>
      <p:sp>
        <p:nvSpPr>
          <p:cNvPr id="112" name="Cras mattis consectetur purus sit amet fermentum.">
            <a:extLst>
              <a:ext uri="{FF2B5EF4-FFF2-40B4-BE49-F238E27FC236}">
                <a16:creationId xmlns:a16="http://schemas.microsoft.com/office/drawing/2014/main" id="{72A6E8E0-CE87-6142-824B-931B504A3E58}"/>
              </a:ext>
            </a:extLst>
          </p:cNvPr>
          <p:cNvSpPr txBox="1"/>
          <p:nvPr/>
        </p:nvSpPr>
        <p:spPr>
          <a:xfrm>
            <a:off x="2155062" y="3660727"/>
            <a:ext cx="3309633" cy="704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defPPr>
              <a:defRPr lang="zh-CN"/>
            </a:defPPr>
            <a:lvl1pPr marL="285750" indent="-285750" defTabSz="584200" fontAlgn="auto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900" ker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 Light"/>
              </a:rPr>
              <a:t>推动 算路</a:t>
            </a:r>
            <a:r>
              <a:rPr lang="zh-CN" altLang="en-US" dirty="0" smtClean="0">
                <a:sym typeface="Helvetica Neue Light"/>
              </a:rPr>
              <a:t>，诱导</a:t>
            </a:r>
            <a:r>
              <a:rPr lang="zh-CN" altLang="en-US" dirty="0">
                <a:sym typeface="Helvetica Neue Light"/>
              </a:rPr>
              <a:t>，底图，</a:t>
            </a:r>
            <a:r>
              <a:rPr lang="en-US" altLang="zh-CN" dirty="0">
                <a:sym typeface="Helvetica Neue Light"/>
              </a:rPr>
              <a:t>NOA</a:t>
            </a:r>
            <a:r>
              <a:rPr lang="zh-CN" altLang="en-US" dirty="0">
                <a:sym typeface="Helvetica Neue Light"/>
              </a:rPr>
              <a:t>渲染等</a:t>
            </a:r>
            <a:r>
              <a:rPr lang="zh-CN" altLang="en-US" dirty="0" smtClean="0">
                <a:sym typeface="Helvetica Neue Light"/>
              </a:rPr>
              <a:t>增加接口测试</a:t>
            </a:r>
            <a:r>
              <a:rPr lang="en-US" altLang="zh-CN" dirty="0" smtClean="0">
                <a:sym typeface="Helvetica Neue Light"/>
              </a:rPr>
              <a:t>39</a:t>
            </a:r>
            <a:r>
              <a:rPr lang="zh-CN" altLang="en-US" dirty="0">
                <a:sym typeface="Helvetica Neue Light"/>
              </a:rPr>
              <a:t>个</a:t>
            </a:r>
          </a:p>
        </p:txBody>
      </p:sp>
      <p:sp>
        <p:nvSpPr>
          <p:cNvPr id="113" name="Tristique Inceptos">
            <a:extLst>
              <a:ext uri="{FF2B5EF4-FFF2-40B4-BE49-F238E27FC236}">
                <a16:creationId xmlns:a16="http://schemas.microsoft.com/office/drawing/2014/main" id="{C9EA1EE5-92F5-CC4E-AF67-E0E18CB32046}"/>
              </a:ext>
            </a:extLst>
          </p:cNvPr>
          <p:cNvSpPr txBox="1"/>
          <p:nvPr/>
        </p:nvSpPr>
        <p:spPr>
          <a:xfrm>
            <a:off x="2383745" y="3217464"/>
            <a:ext cx="2794003" cy="381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57200">
              <a:lnSpc>
                <a:spcPct val="100000"/>
              </a:lnSpc>
              <a:spcBef>
                <a:spcPts val="5500"/>
              </a:spcBef>
              <a:defRPr sz="2500">
                <a:solidFill>
                  <a:srgbClr val="3484C9"/>
                </a:solidFill>
              </a:defRPr>
            </a:lvl1pPr>
          </a:lstStyle>
          <a:p>
            <a:pPr fontAlgn="auto" hangingPunct="0">
              <a:spcAft>
                <a:spcPts val="0"/>
              </a:spcAft>
            </a:pPr>
            <a:r>
              <a:rPr lang="zh-CN" altLang="en-US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工具链建设</a:t>
            </a:r>
            <a:endParaRPr lang="zh-CN" altLang="en-US" sz="11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grpSp>
        <p:nvGrpSpPr>
          <p:cNvPr id="73" name="Group">
            <a:extLst>
              <a:ext uri="{FF2B5EF4-FFF2-40B4-BE49-F238E27FC236}">
                <a16:creationId xmlns:a16="http://schemas.microsoft.com/office/drawing/2014/main" id="{6CE33576-C60D-F648-87D1-C954A10B1D5D}"/>
              </a:ext>
            </a:extLst>
          </p:cNvPr>
          <p:cNvGrpSpPr/>
          <p:nvPr/>
        </p:nvGrpSpPr>
        <p:grpSpPr>
          <a:xfrm>
            <a:off x="2078637" y="4676417"/>
            <a:ext cx="5078861" cy="1270001"/>
            <a:chOff x="0" y="0"/>
            <a:chExt cx="5078859" cy="1270000"/>
          </a:xfrm>
        </p:grpSpPr>
        <p:grpSp>
          <p:nvGrpSpPr>
            <p:cNvPr id="88" name="Group">
              <a:extLst>
                <a:ext uri="{FF2B5EF4-FFF2-40B4-BE49-F238E27FC236}">
                  <a16:creationId xmlns:a16="http://schemas.microsoft.com/office/drawing/2014/main" id="{49DE6A45-D28A-AD4A-B060-85D6487BD73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114" name="Group">
                <a:extLst>
                  <a:ext uri="{FF2B5EF4-FFF2-40B4-BE49-F238E27FC236}">
                    <a16:creationId xmlns:a16="http://schemas.microsoft.com/office/drawing/2014/main" id="{3F455E35-BB29-A340-84C3-3EF75C86CA70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125" name="Rectangle">
                  <a:extLst>
                    <a:ext uri="{FF2B5EF4-FFF2-40B4-BE49-F238E27FC236}">
                      <a16:creationId xmlns:a16="http://schemas.microsoft.com/office/drawing/2014/main" id="{C0EDD0BF-3034-2E4B-817E-C1804598914B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126" name="Shape">
                  <a:extLst>
                    <a:ext uri="{FF2B5EF4-FFF2-40B4-BE49-F238E27FC236}">
                      <a16:creationId xmlns:a16="http://schemas.microsoft.com/office/drawing/2014/main" id="{C91D38CC-0976-8B4B-B949-17C34094835E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124" name="05">
                <a:extLst>
                  <a:ext uri="{FF2B5EF4-FFF2-40B4-BE49-F238E27FC236}">
                    <a16:creationId xmlns:a16="http://schemas.microsoft.com/office/drawing/2014/main" id="{711190B5-D7BD-6044-B413-7D5CB155FCD3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latin typeface="+mn-ea"/>
                  </a:rPr>
                  <a:t>0</a:t>
                </a:r>
                <a:r>
                  <a:rPr lang="en-US" altLang="zh-CN" sz="2000" kern="0" dirty="0">
                    <a:latin typeface="+mn-ea"/>
                  </a:rPr>
                  <a:t>3</a:t>
                </a:r>
                <a:endParaRPr sz="2000" kern="0" dirty="0">
                  <a:latin typeface="+mn-ea"/>
                </a:endParaRPr>
              </a:p>
            </p:txBody>
          </p:sp>
        </p:grpSp>
        <p:grpSp>
          <p:nvGrpSpPr>
            <p:cNvPr id="89" name="Group">
              <a:extLst>
                <a:ext uri="{FF2B5EF4-FFF2-40B4-BE49-F238E27FC236}">
                  <a16:creationId xmlns:a16="http://schemas.microsoft.com/office/drawing/2014/main" id="{DFAA0E7D-3574-3A41-99C5-31299D169CF3}"/>
                </a:ext>
              </a:extLst>
            </p:cNvPr>
            <p:cNvGrpSpPr/>
            <p:nvPr/>
          </p:nvGrpSpPr>
          <p:grpSpPr>
            <a:xfrm>
              <a:off x="314622" y="121070"/>
              <a:ext cx="3080950" cy="951661"/>
              <a:chOff x="0" y="0"/>
              <a:chExt cx="3080949" cy="951660"/>
            </a:xfrm>
          </p:grpSpPr>
          <p:sp>
            <p:nvSpPr>
              <p:cNvPr id="92" name="Maecenas faucibus interdum. Aenean eu leo quam.">
                <a:extLst>
                  <a:ext uri="{FF2B5EF4-FFF2-40B4-BE49-F238E27FC236}">
                    <a16:creationId xmlns:a16="http://schemas.microsoft.com/office/drawing/2014/main" id="{D9B18867-64ED-C348-80BD-329BF342D000}"/>
                  </a:ext>
                </a:extLst>
              </p:cNvPr>
              <p:cNvSpPr txBox="1"/>
              <p:nvPr/>
            </p:nvSpPr>
            <p:spPr>
              <a:xfrm>
                <a:off x="0" y="443262"/>
                <a:ext cx="2794000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接受爱番番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&amp; 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车联网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PMO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的敏捷培训，受益很大</a:t>
                </a: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购买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10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本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《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凤凰项目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》-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各域负责人传阅学习</a:t>
                </a:r>
              </a:p>
            </p:txBody>
          </p:sp>
          <p:sp>
            <p:nvSpPr>
              <p:cNvPr id="94" name="Porta Condimentum">
                <a:extLst>
                  <a:ext uri="{FF2B5EF4-FFF2-40B4-BE49-F238E27FC236}">
                    <a16:creationId xmlns:a16="http://schemas.microsoft.com/office/drawing/2014/main" id="{9D8B37E7-F176-B74D-A0A9-53F71E53D372}"/>
                  </a:ext>
                </a:extLst>
              </p:cNvPr>
              <p:cNvSpPr txBox="1"/>
              <p:nvPr/>
            </p:nvSpPr>
            <p:spPr>
              <a:xfrm>
                <a:off x="0" y="0"/>
                <a:ext cx="3080949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学习敏捷开发</a:t>
                </a:r>
                <a:endParaRPr lang="zh-CN" altLang="en-US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pic>
        <p:nvPicPr>
          <p:cNvPr id="127" name="图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41" y="4814188"/>
            <a:ext cx="3634658" cy="1131486"/>
          </a:xfrm>
          <a:prstGeom prst="rect">
            <a:avLst/>
          </a:prstGeom>
        </p:spPr>
      </p:pic>
      <p:sp>
        <p:nvSpPr>
          <p:cNvPr id="129" name="文本框 128"/>
          <p:cNvSpPr txBox="1"/>
          <p:nvPr/>
        </p:nvSpPr>
        <p:spPr>
          <a:xfrm>
            <a:off x="7344742" y="5963234"/>
            <a:ext cx="408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关键说明：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①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 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D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efinition of DoD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 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在迭代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2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之前已完成梳理。发布给各域执行。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  <a:p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http://agroup.baidu.com/rjgj/view/office/4305042</a:t>
            </a:r>
            <a:endParaRPr lang="en-US" altLang="zh-CN" sz="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27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833485" y="1038679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：右 129" title="年份箭头">
            <a:extLst>
              <a:ext uri="{FF2B5EF4-FFF2-40B4-BE49-F238E27FC236}">
                <a16:creationId xmlns:a16="http://schemas.microsoft.com/office/drawing/2014/main" id="{AD06FED0-DD62-614B-A5E3-0336E00261B4}"/>
              </a:ext>
            </a:extLst>
          </p:cNvPr>
          <p:cNvSpPr/>
          <p:nvPr/>
        </p:nvSpPr>
        <p:spPr>
          <a:xfrm>
            <a:off x="713580" y="162608"/>
            <a:ext cx="1572136" cy="53209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Sprint1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069124" y="162608"/>
            <a:ext cx="1622754" cy="53209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sprint2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3478878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sprint3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4888632" y="15536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sprint4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6298386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sprint5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7719178" y="14682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sprint6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9128932" y="14238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sprint7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10538686" y="15016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sprint8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6" name="Group">
            <a:extLst>
              <a:ext uri="{FF2B5EF4-FFF2-40B4-BE49-F238E27FC236}">
                <a16:creationId xmlns:a16="http://schemas.microsoft.com/office/drawing/2014/main" id="{C32DA99F-9804-6D49-805F-4A9F52ECFDDE}"/>
              </a:ext>
            </a:extLst>
          </p:cNvPr>
          <p:cNvGrpSpPr/>
          <p:nvPr/>
        </p:nvGrpSpPr>
        <p:grpSpPr>
          <a:xfrm>
            <a:off x="7453925" y="1512218"/>
            <a:ext cx="5078861" cy="1270000"/>
            <a:chOff x="0" y="0"/>
            <a:chExt cx="5078859" cy="1270000"/>
          </a:xfrm>
        </p:grpSpPr>
        <p:grpSp>
          <p:nvGrpSpPr>
            <p:cNvPr id="47" name="Group">
              <a:extLst>
                <a:ext uri="{FF2B5EF4-FFF2-40B4-BE49-F238E27FC236}">
                  <a16:creationId xmlns:a16="http://schemas.microsoft.com/office/drawing/2014/main" id="{EA01A32B-CF12-9549-8822-B72418F3D2A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51" name="Group">
                <a:extLst>
                  <a:ext uri="{FF2B5EF4-FFF2-40B4-BE49-F238E27FC236}">
                    <a16:creationId xmlns:a16="http://schemas.microsoft.com/office/drawing/2014/main" id="{0D7902E8-6990-8542-B88E-1BE46CA0FFAC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53" name="Rectangle">
                  <a:extLst>
                    <a:ext uri="{FF2B5EF4-FFF2-40B4-BE49-F238E27FC236}">
                      <a16:creationId xmlns:a16="http://schemas.microsoft.com/office/drawing/2014/main" id="{89912C65-2732-954A-81BC-73B67B11EE8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741B2E11-87AA-784E-928B-8C954F389B55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52" name="02">
                <a:extLst>
                  <a:ext uri="{FF2B5EF4-FFF2-40B4-BE49-F238E27FC236}">
                    <a16:creationId xmlns:a16="http://schemas.microsoft.com/office/drawing/2014/main" id="{B7E0E7FE-BC38-0043-9C1E-8B38248CCFB1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48" name="Group">
              <a:extLst>
                <a:ext uri="{FF2B5EF4-FFF2-40B4-BE49-F238E27FC236}">
                  <a16:creationId xmlns:a16="http://schemas.microsoft.com/office/drawing/2014/main" id="{C4C059ED-8EC9-A049-B9AD-FF025C3759E0}"/>
                </a:ext>
              </a:extLst>
            </p:cNvPr>
            <p:cNvGrpSpPr/>
            <p:nvPr/>
          </p:nvGrpSpPr>
          <p:grpSpPr>
            <a:xfrm>
              <a:off x="171011" y="28801"/>
              <a:ext cx="3491123" cy="835295"/>
              <a:chOff x="-143611" y="-92269"/>
              <a:chExt cx="3491122" cy="835294"/>
            </a:xfrm>
          </p:grpSpPr>
          <p:sp>
            <p:nvSpPr>
              <p:cNvPr id="49" name="Cras justo odio, facilisis in, egestas eget dapibus quam.">
                <a:extLst>
                  <a:ext uri="{FF2B5EF4-FFF2-40B4-BE49-F238E27FC236}">
                    <a16:creationId xmlns:a16="http://schemas.microsoft.com/office/drawing/2014/main" id="{EF0CA105-2C50-424D-B6EF-732058951A1A}"/>
                  </a:ext>
                </a:extLst>
              </p:cNvPr>
              <p:cNvSpPr txBox="1"/>
              <p:nvPr/>
            </p:nvSpPr>
            <p:spPr>
              <a:xfrm>
                <a:off x="-143611" y="234627"/>
                <a:ext cx="3096342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工作量评估不准，技术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lead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和需求主责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RD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都要确认。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1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个迭代内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RD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个人新功能开发累计超过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5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人天，需要特别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check 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风险</a:t>
                </a: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提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测扎堆，计划不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合理。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RD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排好开发计划一定与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QA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对齐提测时间</a:t>
                </a:r>
                <a:endPara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584200" fontAlgn="auto" hangingPunct="0">
                  <a:spcBef>
                    <a:spcPts val="1000"/>
                  </a:spcBef>
                  <a:spcAft>
                    <a:spcPts val="0"/>
                  </a:spcAft>
                </a:pP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50" name="Sem Nullam">
                <a:extLst>
                  <a:ext uri="{FF2B5EF4-FFF2-40B4-BE49-F238E27FC236}">
                    <a16:creationId xmlns:a16="http://schemas.microsoft.com/office/drawing/2014/main" id="{E272F65A-8D23-5247-9B0B-5FB18259BDE5}"/>
                  </a:ext>
                </a:extLst>
              </p:cNvPr>
              <p:cNvSpPr txBox="1"/>
              <p:nvPr/>
            </p:nvSpPr>
            <p:spPr>
              <a:xfrm>
                <a:off x="30525" y="-92269"/>
                <a:ext cx="3316986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需求评审效果较差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79" name="Group">
            <a:extLst>
              <a:ext uri="{FF2B5EF4-FFF2-40B4-BE49-F238E27FC236}">
                <a16:creationId xmlns:a16="http://schemas.microsoft.com/office/drawing/2014/main" id="{8ABB7016-CF34-9747-9F93-9B57AB43181D}"/>
              </a:ext>
            </a:extLst>
          </p:cNvPr>
          <p:cNvGrpSpPr/>
          <p:nvPr/>
        </p:nvGrpSpPr>
        <p:grpSpPr>
          <a:xfrm>
            <a:off x="2069124" y="1512218"/>
            <a:ext cx="5078861" cy="1270000"/>
            <a:chOff x="0" y="0"/>
            <a:chExt cx="5078858" cy="1270000"/>
          </a:xfrm>
        </p:grpSpPr>
        <p:grpSp>
          <p:nvGrpSpPr>
            <p:cNvPr id="80" name="Group">
              <a:extLst>
                <a:ext uri="{FF2B5EF4-FFF2-40B4-BE49-F238E27FC236}">
                  <a16:creationId xmlns:a16="http://schemas.microsoft.com/office/drawing/2014/main" id="{9C6EE225-F578-DC41-A598-A2B38D6527B1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82" name="Rectangle">
                <a:extLst>
                  <a:ext uri="{FF2B5EF4-FFF2-40B4-BE49-F238E27FC236}">
                    <a16:creationId xmlns:a16="http://schemas.microsoft.com/office/drawing/2014/main" id="{7DB493C2-5CEF-864D-A493-59CFF6265D2B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8E0F2C6F-127E-AF44-8220-8876E6E3AB14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7A8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81" name="01">
              <a:extLst>
                <a:ext uri="{FF2B5EF4-FFF2-40B4-BE49-F238E27FC236}">
                  <a16:creationId xmlns:a16="http://schemas.microsoft.com/office/drawing/2014/main" id="{3A04D3C2-6D8F-E84D-B9B1-43B845914CA8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01</a:t>
              </a: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BEEBFCF5-81C7-8847-B5B6-F5F55C6DBB6D}"/>
              </a:ext>
            </a:extLst>
          </p:cNvPr>
          <p:cNvGrpSpPr/>
          <p:nvPr/>
        </p:nvGrpSpPr>
        <p:grpSpPr>
          <a:xfrm>
            <a:off x="2155063" y="1609574"/>
            <a:ext cx="3755423" cy="952495"/>
            <a:chOff x="-1" y="-1665"/>
            <a:chExt cx="3755421" cy="1899126"/>
          </a:xfrm>
        </p:grpSpPr>
        <p:sp>
          <p:nvSpPr>
            <p:cNvPr id="85" name="Nullam quis risus eget urna mollis ornare vel eu leo.">
              <a:extLst>
                <a:ext uri="{FF2B5EF4-FFF2-40B4-BE49-F238E27FC236}">
                  <a16:creationId xmlns:a16="http://schemas.microsoft.com/office/drawing/2014/main" id="{6ECB0BC8-FAE1-A940-9FFA-F81569B0EB10}"/>
                </a:ext>
              </a:extLst>
            </p:cNvPr>
            <p:cNvSpPr txBox="1"/>
            <p:nvPr/>
          </p:nvSpPr>
          <p:spPr>
            <a:xfrm>
              <a:off x="0" y="671199"/>
              <a:ext cx="3755420" cy="508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回顾会与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sprint review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分开</a:t>
              </a:r>
              <a:endPara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回顾会让一线同学主动发声</a:t>
              </a:r>
              <a:endPara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6" name="Sem Nullam">
              <a:extLst>
                <a:ext uri="{FF2B5EF4-FFF2-40B4-BE49-F238E27FC236}">
                  <a16:creationId xmlns:a16="http://schemas.microsoft.com/office/drawing/2014/main" id="{8D39E81D-525A-BC40-9C6E-CED32346DE75}"/>
                </a:ext>
              </a:extLst>
            </p:cNvPr>
            <p:cNvSpPr txBox="1"/>
            <p:nvPr/>
          </p:nvSpPr>
          <p:spPr>
            <a:xfrm>
              <a:off x="159740" y="-1665"/>
              <a:ext cx="3543464" cy="381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回顾会开始听取一线声音</a:t>
              </a:r>
              <a:endParaRPr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7" name="Sem Nullam">
              <a:extLst>
                <a:ext uri="{FF2B5EF4-FFF2-40B4-BE49-F238E27FC236}">
                  <a16:creationId xmlns:a16="http://schemas.microsoft.com/office/drawing/2014/main" id="{AE1A7EEE-8F4C-174F-A138-01FE74D800CE}"/>
                </a:ext>
              </a:extLst>
            </p:cNvPr>
            <p:cNvSpPr txBox="1"/>
            <p:nvPr/>
          </p:nvSpPr>
          <p:spPr>
            <a:xfrm>
              <a:off x="-1" y="1515942"/>
              <a:ext cx="2794001" cy="381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endPara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896726" y="954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</a:t>
            </a:r>
            <a:r>
              <a:rPr lang="zh-CN" altLang="en-US" sz="1800" b="1" kern="0" dirty="0" smtClean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52059" y="9523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</a:t>
            </a:r>
          </a:p>
        </p:txBody>
      </p:sp>
      <p:cxnSp>
        <p:nvCxnSpPr>
          <p:cNvPr id="96" name="Straight Connector 162">
            <a:extLst>
              <a:ext uri="{FF2B5EF4-FFF2-40B4-BE49-F238E27FC236}">
                <a16:creationId xmlns:a16="http://schemas.microsoft.com/office/drawing/2014/main" id="{B04AC5AC-D35C-2248-B5B8-642C38068BDA}"/>
              </a:ext>
            </a:extLst>
          </p:cNvPr>
          <p:cNvCxnSpPr>
            <a:cxnSpLocks/>
          </p:cNvCxnSpPr>
          <p:nvPr/>
        </p:nvCxnSpPr>
        <p:spPr>
          <a:xfrm>
            <a:off x="7283063" y="1485642"/>
            <a:ext cx="42415" cy="48315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4" name="Group">
            <a:extLst>
              <a:ext uri="{FF2B5EF4-FFF2-40B4-BE49-F238E27FC236}">
                <a16:creationId xmlns:a16="http://schemas.microsoft.com/office/drawing/2014/main" id="{43D366A6-1410-4241-8574-CF2F04F4C574}"/>
              </a:ext>
            </a:extLst>
          </p:cNvPr>
          <p:cNvGrpSpPr/>
          <p:nvPr/>
        </p:nvGrpSpPr>
        <p:grpSpPr>
          <a:xfrm>
            <a:off x="7453925" y="3090242"/>
            <a:ext cx="5078861" cy="1270001"/>
            <a:chOff x="0" y="0"/>
            <a:chExt cx="5078859" cy="1270000"/>
          </a:xfrm>
        </p:grpSpPr>
        <p:grpSp>
          <p:nvGrpSpPr>
            <p:cNvPr id="75" name="Group">
              <a:extLst>
                <a:ext uri="{FF2B5EF4-FFF2-40B4-BE49-F238E27FC236}">
                  <a16:creationId xmlns:a16="http://schemas.microsoft.com/office/drawing/2014/main" id="{23ACAF92-4122-404C-860C-BE7C534BA6FE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90" name="Group">
                <a:extLst>
                  <a:ext uri="{FF2B5EF4-FFF2-40B4-BE49-F238E27FC236}">
                    <a16:creationId xmlns:a16="http://schemas.microsoft.com/office/drawing/2014/main" id="{3C28820F-C533-C44A-B80D-03F83F0F4A5A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97" name="Rectangle">
                  <a:extLst>
                    <a:ext uri="{FF2B5EF4-FFF2-40B4-BE49-F238E27FC236}">
                      <a16:creationId xmlns:a16="http://schemas.microsoft.com/office/drawing/2014/main" id="{576F8F8C-9E3F-C94C-8E11-CB70E92EC460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98" name="Shape">
                  <a:extLst>
                    <a:ext uri="{FF2B5EF4-FFF2-40B4-BE49-F238E27FC236}">
                      <a16:creationId xmlns:a16="http://schemas.microsoft.com/office/drawing/2014/main" id="{46F30388-3DAF-C64D-B75B-706089AD0BF3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EC3E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93" name="04">
                <a:extLst>
                  <a:ext uri="{FF2B5EF4-FFF2-40B4-BE49-F238E27FC236}">
                    <a16:creationId xmlns:a16="http://schemas.microsoft.com/office/drawing/2014/main" id="{9C1FA4AE-4553-9441-AA64-7330EA2B0029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76" name="Group">
              <a:extLst>
                <a:ext uri="{FF2B5EF4-FFF2-40B4-BE49-F238E27FC236}">
                  <a16:creationId xmlns:a16="http://schemas.microsoft.com/office/drawing/2014/main" id="{F5943287-4D87-FF4E-92AE-B20EE9359470}"/>
                </a:ext>
              </a:extLst>
            </p:cNvPr>
            <p:cNvGrpSpPr/>
            <p:nvPr/>
          </p:nvGrpSpPr>
          <p:grpSpPr>
            <a:xfrm>
              <a:off x="265253" y="114385"/>
              <a:ext cx="3456788" cy="1084523"/>
              <a:chOff x="-49369" y="-6685"/>
              <a:chExt cx="3456787" cy="1084522"/>
            </a:xfrm>
          </p:grpSpPr>
          <p:sp>
            <p:nvSpPr>
              <p:cNvPr id="77" name="Lorem ipsum dolor sit amet, consectetur adipiscing elit.">
                <a:extLst>
                  <a:ext uri="{FF2B5EF4-FFF2-40B4-BE49-F238E27FC236}">
                    <a16:creationId xmlns:a16="http://schemas.microsoft.com/office/drawing/2014/main" id="{A34CEF9D-16FE-2B46-8792-49EB55C56FE3}"/>
                  </a:ext>
                </a:extLst>
              </p:cNvPr>
              <p:cNvSpPr txBox="1"/>
              <p:nvPr/>
            </p:nvSpPr>
            <p:spPr>
              <a:xfrm>
                <a:off x="-1" y="443262"/>
                <a:ext cx="2952731" cy="634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新人较多，导师帮带 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review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新人日报</a:t>
                </a:r>
                <a:endPara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部门计划整个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Q4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安排多场新人培训</a:t>
                </a:r>
                <a:endPara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Cursus Vulputate">
                <a:extLst>
                  <a:ext uri="{FF2B5EF4-FFF2-40B4-BE49-F238E27FC236}">
                    <a16:creationId xmlns:a16="http://schemas.microsoft.com/office/drawing/2014/main" id="{531D59AA-6E31-5A49-95D3-C136FE52FAC7}"/>
                  </a:ext>
                </a:extLst>
              </p:cNvPr>
              <p:cNvSpPr txBox="1"/>
              <p:nvPr/>
            </p:nvSpPr>
            <p:spPr>
              <a:xfrm>
                <a:off x="-49369" y="-6685"/>
                <a:ext cx="3456787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新人多，产出效率待提高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95" name="Group">
            <a:extLst>
              <a:ext uri="{FF2B5EF4-FFF2-40B4-BE49-F238E27FC236}">
                <a16:creationId xmlns:a16="http://schemas.microsoft.com/office/drawing/2014/main" id="{D6626ECD-B262-C449-A5A5-F8851BBB4B4B}"/>
              </a:ext>
            </a:extLst>
          </p:cNvPr>
          <p:cNvGrpSpPr/>
          <p:nvPr/>
        </p:nvGrpSpPr>
        <p:grpSpPr>
          <a:xfrm>
            <a:off x="2069123" y="3096394"/>
            <a:ext cx="5078861" cy="1270001"/>
            <a:chOff x="0" y="0"/>
            <a:chExt cx="5078858" cy="1270000"/>
          </a:xfrm>
        </p:grpSpPr>
        <p:grpSp>
          <p:nvGrpSpPr>
            <p:cNvPr id="99" name="Group">
              <a:extLst>
                <a:ext uri="{FF2B5EF4-FFF2-40B4-BE49-F238E27FC236}">
                  <a16:creationId xmlns:a16="http://schemas.microsoft.com/office/drawing/2014/main" id="{A48DBBAA-4E95-C64F-B6E4-5484CBA2BAC7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101" name="Rectangle">
                <a:extLst>
                  <a:ext uri="{FF2B5EF4-FFF2-40B4-BE49-F238E27FC236}">
                    <a16:creationId xmlns:a16="http://schemas.microsoft.com/office/drawing/2014/main" id="{F830B03E-72F6-1E40-A4AA-BED1CFB3EC4D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50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102" name="Shape">
                <a:extLst>
                  <a:ext uri="{FF2B5EF4-FFF2-40B4-BE49-F238E27FC236}">
                    <a16:creationId xmlns:a16="http://schemas.microsoft.com/office/drawing/2014/main" id="{EFDC927D-D76A-514E-938F-7D5564D99B22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50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100" name="03">
              <a:extLst>
                <a:ext uri="{FF2B5EF4-FFF2-40B4-BE49-F238E27FC236}">
                  <a16:creationId xmlns:a16="http://schemas.microsoft.com/office/drawing/2014/main" id="{1F26B85A-C35A-1549-B392-04BF72CE7733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</a:t>
              </a:r>
              <a:r>
                <a:rPr lang="en-US" altLang="zh-CN" sz="2000" kern="0" dirty="0">
                  <a:latin typeface="+mn-ea"/>
                </a:rPr>
                <a:t>2</a:t>
              </a:r>
              <a:endParaRPr sz="2000" kern="0" dirty="0">
                <a:latin typeface="+mn-ea"/>
              </a:endParaRPr>
            </a:p>
          </p:txBody>
        </p:sp>
      </p:grpSp>
      <p:grpSp>
        <p:nvGrpSpPr>
          <p:cNvPr id="103" name="Group">
            <a:extLst>
              <a:ext uri="{FF2B5EF4-FFF2-40B4-BE49-F238E27FC236}">
                <a16:creationId xmlns:a16="http://schemas.microsoft.com/office/drawing/2014/main" id="{6CE33576-C60D-F648-87D1-C954A10B1D5D}"/>
              </a:ext>
            </a:extLst>
          </p:cNvPr>
          <p:cNvGrpSpPr/>
          <p:nvPr/>
        </p:nvGrpSpPr>
        <p:grpSpPr>
          <a:xfrm>
            <a:off x="2078637" y="4676417"/>
            <a:ext cx="5078861" cy="1270001"/>
            <a:chOff x="0" y="0"/>
            <a:chExt cx="5078859" cy="1270000"/>
          </a:xfrm>
        </p:grpSpPr>
        <p:grpSp>
          <p:nvGrpSpPr>
            <p:cNvPr id="104" name="Group">
              <a:extLst>
                <a:ext uri="{FF2B5EF4-FFF2-40B4-BE49-F238E27FC236}">
                  <a16:creationId xmlns:a16="http://schemas.microsoft.com/office/drawing/2014/main" id="{49DE6A45-D28A-AD4A-B060-85D6487BD73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108" name="Group">
                <a:extLst>
                  <a:ext uri="{FF2B5EF4-FFF2-40B4-BE49-F238E27FC236}">
                    <a16:creationId xmlns:a16="http://schemas.microsoft.com/office/drawing/2014/main" id="{3F455E35-BB29-A340-84C3-3EF75C86CA70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110" name="Rectangle">
                  <a:extLst>
                    <a:ext uri="{FF2B5EF4-FFF2-40B4-BE49-F238E27FC236}">
                      <a16:creationId xmlns:a16="http://schemas.microsoft.com/office/drawing/2014/main" id="{C0EDD0BF-3034-2E4B-817E-C1804598914B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111" name="Shape">
                  <a:extLst>
                    <a:ext uri="{FF2B5EF4-FFF2-40B4-BE49-F238E27FC236}">
                      <a16:creationId xmlns:a16="http://schemas.microsoft.com/office/drawing/2014/main" id="{C91D38CC-0976-8B4B-B949-17C34094835E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109" name="05">
                <a:extLst>
                  <a:ext uri="{FF2B5EF4-FFF2-40B4-BE49-F238E27FC236}">
                    <a16:creationId xmlns:a16="http://schemas.microsoft.com/office/drawing/2014/main" id="{711190B5-D7BD-6044-B413-7D5CB155FCD3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latin typeface="+mn-ea"/>
                  </a:rPr>
                  <a:t>0</a:t>
                </a:r>
                <a:r>
                  <a:rPr lang="en-US" altLang="zh-CN" sz="2000" kern="0" dirty="0">
                    <a:latin typeface="+mn-ea"/>
                  </a:rPr>
                  <a:t>3</a:t>
                </a:r>
                <a:endParaRPr sz="2000" kern="0" dirty="0">
                  <a:latin typeface="+mn-ea"/>
                </a:endParaRPr>
              </a:p>
            </p:txBody>
          </p:sp>
        </p:grpSp>
        <p:grpSp>
          <p:nvGrpSpPr>
            <p:cNvPr id="105" name="Group">
              <a:extLst>
                <a:ext uri="{FF2B5EF4-FFF2-40B4-BE49-F238E27FC236}">
                  <a16:creationId xmlns:a16="http://schemas.microsoft.com/office/drawing/2014/main" id="{DFAA0E7D-3574-3A41-99C5-31299D169CF3}"/>
                </a:ext>
              </a:extLst>
            </p:cNvPr>
            <p:cNvGrpSpPr/>
            <p:nvPr/>
          </p:nvGrpSpPr>
          <p:grpSpPr>
            <a:xfrm>
              <a:off x="314622" y="121070"/>
              <a:ext cx="3080950" cy="951661"/>
              <a:chOff x="0" y="0"/>
              <a:chExt cx="3080949" cy="951660"/>
            </a:xfrm>
          </p:grpSpPr>
          <p:sp>
            <p:nvSpPr>
              <p:cNvPr id="106" name="Maecenas faucibus interdum. Aenean eu leo quam.">
                <a:extLst>
                  <a:ext uri="{FF2B5EF4-FFF2-40B4-BE49-F238E27FC236}">
                    <a16:creationId xmlns:a16="http://schemas.microsoft.com/office/drawing/2014/main" id="{D9B18867-64ED-C348-80BD-329BF342D000}"/>
                  </a:ext>
                </a:extLst>
              </p:cNvPr>
              <p:cNvSpPr txBox="1"/>
              <p:nvPr/>
            </p:nvSpPr>
            <p:spPr>
              <a:xfrm>
                <a:off x="0" y="443262"/>
                <a:ext cx="2794000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有可验收的软件，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 PM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可以开始在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PAD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上走查</a:t>
                </a:r>
                <a:endParaRPr lang="zh-CN" altLang="en-US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107" name="Porta Condimentum">
                <a:extLst>
                  <a:ext uri="{FF2B5EF4-FFF2-40B4-BE49-F238E27FC236}">
                    <a16:creationId xmlns:a16="http://schemas.microsoft.com/office/drawing/2014/main" id="{9D8B37E7-F176-B74D-A0A9-53F71E53D372}"/>
                  </a:ext>
                </a:extLst>
              </p:cNvPr>
              <p:cNvSpPr txBox="1"/>
              <p:nvPr/>
            </p:nvSpPr>
            <p:spPr>
              <a:xfrm>
                <a:off x="0" y="0"/>
                <a:ext cx="3080949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PAD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上可以开始走查</a:t>
                </a:r>
                <a:endParaRPr lang="zh-CN" altLang="en-US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sp>
        <p:nvSpPr>
          <p:cNvPr id="112" name="Cras mattis consectetur purus sit amet fermentum.">
            <a:extLst>
              <a:ext uri="{FF2B5EF4-FFF2-40B4-BE49-F238E27FC236}">
                <a16:creationId xmlns:a16="http://schemas.microsoft.com/office/drawing/2014/main" id="{72A6E8E0-CE87-6142-824B-931B504A3E58}"/>
              </a:ext>
            </a:extLst>
          </p:cNvPr>
          <p:cNvSpPr txBox="1"/>
          <p:nvPr/>
        </p:nvSpPr>
        <p:spPr>
          <a:xfrm>
            <a:off x="2155062" y="3660727"/>
            <a:ext cx="3309633" cy="704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defPPr>
              <a:defRPr lang="zh-CN"/>
            </a:defPPr>
            <a:lvl1pPr marL="285750" indent="-285750" defTabSz="584200" fontAlgn="auto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900" ker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ym typeface="Helvetica Neue Light"/>
              </a:rPr>
              <a:t>与行政协调</a:t>
            </a:r>
            <a:r>
              <a:rPr lang="en-US" altLang="zh-CN" dirty="0" smtClean="0">
                <a:sym typeface="Helvetica Neue Light"/>
              </a:rPr>
              <a:t>K3</a:t>
            </a:r>
            <a:r>
              <a:rPr lang="zh-CN" altLang="en-US" dirty="0" smtClean="0">
                <a:sym typeface="Helvetica Neue Light"/>
              </a:rPr>
              <a:t>一层集中办公场地，并解决台灯，网线，无线网络等影响开发效率的问题</a:t>
            </a:r>
            <a:endParaRPr lang="en-US" altLang="zh-CN" dirty="0">
              <a:sym typeface="Helvetica Neue Light"/>
            </a:endParaRPr>
          </a:p>
          <a:p>
            <a:endParaRPr dirty="0">
              <a:sym typeface="Helvetica Neue Light"/>
            </a:endParaRPr>
          </a:p>
        </p:txBody>
      </p:sp>
      <p:sp>
        <p:nvSpPr>
          <p:cNvPr id="113" name="Tristique Inceptos">
            <a:extLst>
              <a:ext uri="{FF2B5EF4-FFF2-40B4-BE49-F238E27FC236}">
                <a16:creationId xmlns:a16="http://schemas.microsoft.com/office/drawing/2014/main" id="{C9EA1EE5-92F5-CC4E-AF67-E0E18CB32046}"/>
              </a:ext>
            </a:extLst>
          </p:cNvPr>
          <p:cNvSpPr txBox="1"/>
          <p:nvPr/>
        </p:nvSpPr>
        <p:spPr>
          <a:xfrm>
            <a:off x="2383745" y="3217464"/>
            <a:ext cx="2794003" cy="381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57200">
              <a:lnSpc>
                <a:spcPct val="100000"/>
              </a:lnSpc>
              <a:spcBef>
                <a:spcPts val="5500"/>
              </a:spcBef>
              <a:defRPr sz="2500">
                <a:solidFill>
                  <a:srgbClr val="3484C9"/>
                </a:solidFill>
              </a:defRPr>
            </a:lvl1pPr>
          </a:lstStyle>
          <a:p>
            <a:pPr fontAlgn="auto" hangingPunct="0">
              <a:spcAft>
                <a:spcPts val="0"/>
              </a:spcAft>
            </a:pPr>
            <a:r>
              <a:rPr lang="zh-CN" altLang="en-US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集中办公，面对面沟通</a:t>
            </a:r>
            <a:r>
              <a:rPr lang="zh-CN" altLang="en-US"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效率</a:t>
            </a:r>
            <a:r>
              <a:rPr lang="zh-CN" altLang="en-US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高</a:t>
            </a:r>
            <a:endParaRPr lang="zh-CN" altLang="en-US" sz="11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grpSp>
        <p:nvGrpSpPr>
          <p:cNvPr id="115" name="Group">
            <a:extLst>
              <a:ext uri="{FF2B5EF4-FFF2-40B4-BE49-F238E27FC236}">
                <a16:creationId xmlns:a16="http://schemas.microsoft.com/office/drawing/2014/main" id="{9F033B5B-6E26-F44F-B0B3-24DAC7FC96B6}"/>
              </a:ext>
            </a:extLst>
          </p:cNvPr>
          <p:cNvGrpSpPr/>
          <p:nvPr/>
        </p:nvGrpSpPr>
        <p:grpSpPr>
          <a:xfrm>
            <a:off x="7466128" y="4677162"/>
            <a:ext cx="5078861" cy="1270001"/>
            <a:chOff x="0" y="0"/>
            <a:chExt cx="5078859" cy="1270000"/>
          </a:xfrm>
        </p:grpSpPr>
        <p:grpSp>
          <p:nvGrpSpPr>
            <p:cNvPr id="116" name="Group">
              <a:extLst>
                <a:ext uri="{FF2B5EF4-FFF2-40B4-BE49-F238E27FC236}">
                  <a16:creationId xmlns:a16="http://schemas.microsoft.com/office/drawing/2014/main" id="{0A8E1738-EDDF-1648-870C-E75C9F88D82D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120" name="Group">
                <a:extLst>
                  <a:ext uri="{FF2B5EF4-FFF2-40B4-BE49-F238E27FC236}">
                    <a16:creationId xmlns:a16="http://schemas.microsoft.com/office/drawing/2014/main" id="{C53898B1-3F6A-E644-AE39-A162CE831960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122" name="Rectangle">
                  <a:extLst>
                    <a:ext uri="{FF2B5EF4-FFF2-40B4-BE49-F238E27FC236}">
                      <a16:creationId xmlns:a16="http://schemas.microsoft.com/office/drawing/2014/main" id="{F4753E6E-E7B0-324E-93F3-958BE844866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123" name="Shape">
                  <a:extLst>
                    <a:ext uri="{FF2B5EF4-FFF2-40B4-BE49-F238E27FC236}">
                      <a16:creationId xmlns:a16="http://schemas.microsoft.com/office/drawing/2014/main" id="{B23B2988-8CE1-6D4C-8B71-F921E6FD1801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649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121" name="06">
                <a:extLst>
                  <a:ext uri="{FF2B5EF4-FFF2-40B4-BE49-F238E27FC236}">
                    <a16:creationId xmlns:a16="http://schemas.microsoft.com/office/drawing/2014/main" id="{0AAF8ABF-5D01-7940-ABB2-3FB1D4B9FF45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3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17" name="Group">
              <a:extLst>
                <a:ext uri="{FF2B5EF4-FFF2-40B4-BE49-F238E27FC236}">
                  <a16:creationId xmlns:a16="http://schemas.microsoft.com/office/drawing/2014/main" id="{023D70A8-C540-9A4A-A055-8F769196A436}"/>
                </a:ext>
              </a:extLst>
            </p:cNvPr>
            <p:cNvGrpSpPr/>
            <p:nvPr/>
          </p:nvGrpSpPr>
          <p:grpSpPr>
            <a:xfrm>
              <a:off x="314621" y="121070"/>
              <a:ext cx="2897588" cy="951661"/>
              <a:chOff x="-1" y="0"/>
              <a:chExt cx="2897587" cy="951660"/>
            </a:xfrm>
          </p:grpSpPr>
          <p:sp>
            <p:nvSpPr>
              <p:cNvPr id="118" name="Pellentesque ornare sem lacinia quam venenatis vestibulum.">
                <a:extLst>
                  <a:ext uri="{FF2B5EF4-FFF2-40B4-BE49-F238E27FC236}">
                    <a16:creationId xmlns:a16="http://schemas.microsoft.com/office/drawing/2014/main" id="{C16109CB-B317-374F-BEC2-6E32F41E277B}"/>
                  </a:ext>
                </a:extLst>
              </p:cNvPr>
              <p:cNvSpPr txBox="1"/>
              <p:nvPr/>
            </p:nvSpPr>
            <p:spPr>
              <a:xfrm>
                <a:off x="-1" y="443262"/>
                <a:ext cx="2897587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开发机从高精定位临时协调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12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台</a:t>
                </a:r>
                <a:endPara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车机资源从威马协调，目标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10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台以上</a:t>
                </a:r>
                <a:endParaRPr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119" name="Consectetur Dolor">
                <a:extLst>
                  <a:ext uri="{FF2B5EF4-FFF2-40B4-BE49-F238E27FC236}">
                    <a16:creationId xmlns:a16="http://schemas.microsoft.com/office/drawing/2014/main" id="{73A31396-D2F7-704C-BB47-D0B9EA9B9430}"/>
                  </a:ext>
                </a:extLst>
              </p:cNvPr>
              <p:cNvSpPr txBox="1"/>
              <p:nvPr/>
            </p:nvSpPr>
            <p:spPr>
              <a:xfrm>
                <a:off x="0" y="0"/>
                <a:ext cx="2794001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开发机，车机资源不足，开发效率受阻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99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833485" y="1038679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：右 129" title="年份箭头">
            <a:extLst>
              <a:ext uri="{FF2B5EF4-FFF2-40B4-BE49-F238E27FC236}">
                <a16:creationId xmlns:a16="http://schemas.microsoft.com/office/drawing/2014/main" id="{AD06FED0-DD62-614B-A5E3-0336E00261B4}"/>
              </a:ext>
            </a:extLst>
          </p:cNvPr>
          <p:cNvSpPr/>
          <p:nvPr/>
        </p:nvSpPr>
        <p:spPr>
          <a:xfrm>
            <a:off x="713580" y="162608"/>
            <a:ext cx="1572136" cy="53209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Sprint1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069124" y="162608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sprint2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3478878" y="151260"/>
            <a:ext cx="1622754" cy="53209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sprint3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4888632" y="15536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sprint4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6298386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sprint5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7719178" y="14682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sprint6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9128932" y="14238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sprint7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10538686" y="15016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sprint8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6" name="Group">
            <a:extLst>
              <a:ext uri="{FF2B5EF4-FFF2-40B4-BE49-F238E27FC236}">
                <a16:creationId xmlns:a16="http://schemas.microsoft.com/office/drawing/2014/main" id="{C32DA99F-9804-6D49-805F-4A9F52ECFDDE}"/>
              </a:ext>
            </a:extLst>
          </p:cNvPr>
          <p:cNvGrpSpPr/>
          <p:nvPr/>
        </p:nvGrpSpPr>
        <p:grpSpPr>
          <a:xfrm>
            <a:off x="7453925" y="1512218"/>
            <a:ext cx="5078861" cy="1270000"/>
            <a:chOff x="0" y="0"/>
            <a:chExt cx="5078859" cy="1270000"/>
          </a:xfrm>
        </p:grpSpPr>
        <p:grpSp>
          <p:nvGrpSpPr>
            <p:cNvPr id="47" name="Group">
              <a:extLst>
                <a:ext uri="{FF2B5EF4-FFF2-40B4-BE49-F238E27FC236}">
                  <a16:creationId xmlns:a16="http://schemas.microsoft.com/office/drawing/2014/main" id="{EA01A32B-CF12-9549-8822-B72418F3D2A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51" name="Group">
                <a:extLst>
                  <a:ext uri="{FF2B5EF4-FFF2-40B4-BE49-F238E27FC236}">
                    <a16:creationId xmlns:a16="http://schemas.microsoft.com/office/drawing/2014/main" id="{0D7902E8-6990-8542-B88E-1BE46CA0FFAC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53" name="Rectangle">
                  <a:extLst>
                    <a:ext uri="{FF2B5EF4-FFF2-40B4-BE49-F238E27FC236}">
                      <a16:creationId xmlns:a16="http://schemas.microsoft.com/office/drawing/2014/main" id="{89912C65-2732-954A-81BC-73B67B11EE8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741B2E11-87AA-784E-928B-8C954F389B55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52" name="02">
                <a:extLst>
                  <a:ext uri="{FF2B5EF4-FFF2-40B4-BE49-F238E27FC236}">
                    <a16:creationId xmlns:a16="http://schemas.microsoft.com/office/drawing/2014/main" id="{B7E0E7FE-BC38-0043-9C1E-8B38248CCFB1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48" name="Group">
              <a:extLst>
                <a:ext uri="{FF2B5EF4-FFF2-40B4-BE49-F238E27FC236}">
                  <a16:creationId xmlns:a16="http://schemas.microsoft.com/office/drawing/2014/main" id="{C4C059ED-8EC9-A049-B9AD-FF025C3759E0}"/>
                </a:ext>
              </a:extLst>
            </p:cNvPr>
            <p:cNvGrpSpPr/>
            <p:nvPr/>
          </p:nvGrpSpPr>
          <p:grpSpPr>
            <a:xfrm>
              <a:off x="171011" y="28801"/>
              <a:ext cx="3491123" cy="835295"/>
              <a:chOff x="-143611" y="-92269"/>
              <a:chExt cx="3491122" cy="835294"/>
            </a:xfrm>
          </p:grpSpPr>
          <p:sp>
            <p:nvSpPr>
              <p:cNvPr id="49" name="Cras justo odio, facilisis in, egestas eget dapibus quam.">
                <a:extLst>
                  <a:ext uri="{FF2B5EF4-FFF2-40B4-BE49-F238E27FC236}">
                    <a16:creationId xmlns:a16="http://schemas.microsoft.com/office/drawing/2014/main" id="{EF0CA105-2C50-424D-B6EF-732058951A1A}"/>
                  </a:ext>
                </a:extLst>
              </p:cNvPr>
              <p:cNvSpPr txBox="1"/>
              <p:nvPr/>
            </p:nvSpPr>
            <p:spPr>
              <a:xfrm>
                <a:off x="-143611" y="234627"/>
                <a:ext cx="3096342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落实</a:t>
                </a:r>
                <a:r>
                  <a:rPr lang="en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UX,PM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走查至少</a:t>
                </a:r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天</a:t>
                </a:r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</a:t>
                </a:r>
                <a:endPara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584200" fontAlgn="auto" hangingPunct="0">
                  <a:spcBef>
                    <a:spcPts val="1000"/>
                  </a:spcBef>
                  <a:spcAft>
                    <a:spcPts val="0"/>
                  </a:spcAft>
                </a:pP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50" name="Sem Nullam">
                <a:extLst>
                  <a:ext uri="{FF2B5EF4-FFF2-40B4-BE49-F238E27FC236}">
                    <a16:creationId xmlns:a16="http://schemas.microsoft.com/office/drawing/2014/main" id="{E272F65A-8D23-5247-9B0B-5FB18259BDE5}"/>
                  </a:ext>
                </a:extLst>
              </p:cNvPr>
              <p:cNvSpPr txBox="1"/>
              <p:nvPr/>
            </p:nvSpPr>
            <p:spPr>
              <a:xfrm>
                <a:off x="30525" y="-92269"/>
                <a:ext cx="3316986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功能效果日常走查不足，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问题上报不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及时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79" name="Group">
            <a:extLst>
              <a:ext uri="{FF2B5EF4-FFF2-40B4-BE49-F238E27FC236}">
                <a16:creationId xmlns:a16="http://schemas.microsoft.com/office/drawing/2014/main" id="{8ABB7016-CF34-9747-9F93-9B57AB43181D}"/>
              </a:ext>
            </a:extLst>
          </p:cNvPr>
          <p:cNvGrpSpPr/>
          <p:nvPr/>
        </p:nvGrpSpPr>
        <p:grpSpPr>
          <a:xfrm>
            <a:off x="2069124" y="1512218"/>
            <a:ext cx="5078861" cy="1270000"/>
            <a:chOff x="0" y="0"/>
            <a:chExt cx="5078858" cy="1270000"/>
          </a:xfrm>
        </p:grpSpPr>
        <p:grpSp>
          <p:nvGrpSpPr>
            <p:cNvPr id="80" name="Group">
              <a:extLst>
                <a:ext uri="{FF2B5EF4-FFF2-40B4-BE49-F238E27FC236}">
                  <a16:creationId xmlns:a16="http://schemas.microsoft.com/office/drawing/2014/main" id="{9C6EE225-F578-DC41-A598-A2B38D6527B1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82" name="Rectangle">
                <a:extLst>
                  <a:ext uri="{FF2B5EF4-FFF2-40B4-BE49-F238E27FC236}">
                    <a16:creationId xmlns:a16="http://schemas.microsoft.com/office/drawing/2014/main" id="{7DB493C2-5CEF-864D-A493-59CFF6265D2B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8E0F2C6F-127E-AF44-8220-8876E6E3AB14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7A8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81" name="01">
              <a:extLst>
                <a:ext uri="{FF2B5EF4-FFF2-40B4-BE49-F238E27FC236}">
                  <a16:creationId xmlns:a16="http://schemas.microsoft.com/office/drawing/2014/main" id="{3A04D3C2-6D8F-E84D-B9B1-43B845914CA8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01</a:t>
              </a: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BEEBFCF5-81C7-8847-B5B6-F5F55C6DBB6D}"/>
              </a:ext>
            </a:extLst>
          </p:cNvPr>
          <p:cNvGrpSpPr/>
          <p:nvPr/>
        </p:nvGrpSpPr>
        <p:grpSpPr>
          <a:xfrm>
            <a:off x="2155063" y="1609574"/>
            <a:ext cx="3755423" cy="952495"/>
            <a:chOff x="-1" y="-1665"/>
            <a:chExt cx="3755421" cy="1899126"/>
          </a:xfrm>
        </p:grpSpPr>
        <p:sp>
          <p:nvSpPr>
            <p:cNvPr id="85" name="Nullam quis risus eget urna mollis ornare vel eu leo.">
              <a:extLst>
                <a:ext uri="{FF2B5EF4-FFF2-40B4-BE49-F238E27FC236}">
                  <a16:creationId xmlns:a16="http://schemas.microsoft.com/office/drawing/2014/main" id="{6ECB0BC8-FAE1-A940-9FFA-F81569B0EB10}"/>
                </a:ext>
              </a:extLst>
            </p:cNvPr>
            <p:cNvSpPr txBox="1"/>
            <p:nvPr/>
          </p:nvSpPr>
          <p:spPr>
            <a:xfrm>
              <a:off x="0" y="671199"/>
              <a:ext cx="3755420" cy="508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数据域根据技术方向分成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3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个子域（数据，工具平台，服务）</a:t>
              </a:r>
              <a:endPara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ANP</a:t>
              </a:r>
              <a:r>
                <a:rPr lang="zh-CN" altLang="en-US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渲染引擎划到人机共驾渲染域方便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sprint goal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管理</a:t>
              </a:r>
              <a:endParaRPr lang="en-US" altLang="zh-CN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6" name="Sem Nullam">
              <a:extLst>
                <a:ext uri="{FF2B5EF4-FFF2-40B4-BE49-F238E27FC236}">
                  <a16:creationId xmlns:a16="http://schemas.microsoft.com/office/drawing/2014/main" id="{8D39E81D-525A-BC40-9C6E-CED32346DE75}"/>
                </a:ext>
              </a:extLst>
            </p:cNvPr>
            <p:cNvSpPr txBox="1"/>
            <p:nvPr/>
          </p:nvSpPr>
          <p:spPr>
            <a:xfrm>
              <a:off x="159740" y="-1665"/>
              <a:ext cx="3543464" cy="381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模块职责细化</a:t>
              </a:r>
              <a:endParaRPr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7" name="Sem Nullam">
              <a:extLst>
                <a:ext uri="{FF2B5EF4-FFF2-40B4-BE49-F238E27FC236}">
                  <a16:creationId xmlns:a16="http://schemas.microsoft.com/office/drawing/2014/main" id="{AE1A7EEE-8F4C-174F-A138-01FE74D800CE}"/>
                </a:ext>
              </a:extLst>
            </p:cNvPr>
            <p:cNvSpPr txBox="1"/>
            <p:nvPr/>
          </p:nvSpPr>
          <p:spPr>
            <a:xfrm>
              <a:off x="-1" y="1515942"/>
              <a:ext cx="2794001" cy="381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endPara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896726" y="954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</a:t>
            </a:r>
            <a:r>
              <a:rPr lang="zh-CN" altLang="en-US" sz="1800" b="1" kern="0" dirty="0" smtClean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52059" y="9523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2008312" y="5986225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关键说明：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①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 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静态代码扫描高危问题清零，提升自动化测试稳定性，整体自动化通过率 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97%</a:t>
            </a:r>
            <a:r>
              <a:rPr lang="en-US" altLang="zh-CN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迭代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3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第一次 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daily test pass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。</a:t>
            </a:r>
            <a:endParaRPr lang="en-US" altLang="zh-CN" sz="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6" name="Straight Connector 162">
            <a:extLst>
              <a:ext uri="{FF2B5EF4-FFF2-40B4-BE49-F238E27FC236}">
                <a16:creationId xmlns:a16="http://schemas.microsoft.com/office/drawing/2014/main" id="{B04AC5AC-D35C-2248-B5B8-642C38068BDA}"/>
              </a:ext>
            </a:extLst>
          </p:cNvPr>
          <p:cNvCxnSpPr>
            <a:cxnSpLocks/>
          </p:cNvCxnSpPr>
          <p:nvPr/>
        </p:nvCxnSpPr>
        <p:spPr>
          <a:xfrm>
            <a:off x="7283063" y="1485642"/>
            <a:ext cx="42415" cy="48315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4" name="Group">
            <a:extLst>
              <a:ext uri="{FF2B5EF4-FFF2-40B4-BE49-F238E27FC236}">
                <a16:creationId xmlns:a16="http://schemas.microsoft.com/office/drawing/2014/main" id="{43D366A6-1410-4241-8574-CF2F04F4C574}"/>
              </a:ext>
            </a:extLst>
          </p:cNvPr>
          <p:cNvGrpSpPr/>
          <p:nvPr/>
        </p:nvGrpSpPr>
        <p:grpSpPr>
          <a:xfrm>
            <a:off x="7453925" y="3090242"/>
            <a:ext cx="5078861" cy="1270001"/>
            <a:chOff x="0" y="0"/>
            <a:chExt cx="5078859" cy="1270000"/>
          </a:xfrm>
        </p:grpSpPr>
        <p:grpSp>
          <p:nvGrpSpPr>
            <p:cNvPr id="75" name="Group">
              <a:extLst>
                <a:ext uri="{FF2B5EF4-FFF2-40B4-BE49-F238E27FC236}">
                  <a16:creationId xmlns:a16="http://schemas.microsoft.com/office/drawing/2014/main" id="{23ACAF92-4122-404C-860C-BE7C534BA6FE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90" name="Group">
                <a:extLst>
                  <a:ext uri="{FF2B5EF4-FFF2-40B4-BE49-F238E27FC236}">
                    <a16:creationId xmlns:a16="http://schemas.microsoft.com/office/drawing/2014/main" id="{3C28820F-C533-C44A-B80D-03F83F0F4A5A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97" name="Rectangle">
                  <a:extLst>
                    <a:ext uri="{FF2B5EF4-FFF2-40B4-BE49-F238E27FC236}">
                      <a16:creationId xmlns:a16="http://schemas.microsoft.com/office/drawing/2014/main" id="{576F8F8C-9E3F-C94C-8E11-CB70E92EC460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98" name="Shape">
                  <a:extLst>
                    <a:ext uri="{FF2B5EF4-FFF2-40B4-BE49-F238E27FC236}">
                      <a16:creationId xmlns:a16="http://schemas.microsoft.com/office/drawing/2014/main" id="{46F30388-3DAF-C64D-B75B-706089AD0BF3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EC3E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93" name="04">
                <a:extLst>
                  <a:ext uri="{FF2B5EF4-FFF2-40B4-BE49-F238E27FC236}">
                    <a16:creationId xmlns:a16="http://schemas.microsoft.com/office/drawing/2014/main" id="{9C1FA4AE-4553-9441-AA64-7330EA2B0029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76" name="Group">
              <a:extLst>
                <a:ext uri="{FF2B5EF4-FFF2-40B4-BE49-F238E27FC236}">
                  <a16:creationId xmlns:a16="http://schemas.microsoft.com/office/drawing/2014/main" id="{F5943287-4D87-FF4E-92AE-B20EE9359470}"/>
                </a:ext>
              </a:extLst>
            </p:cNvPr>
            <p:cNvGrpSpPr/>
            <p:nvPr/>
          </p:nvGrpSpPr>
          <p:grpSpPr>
            <a:xfrm>
              <a:off x="265253" y="114385"/>
              <a:ext cx="3456788" cy="1084523"/>
              <a:chOff x="-49369" y="-6685"/>
              <a:chExt cx="3456787" cy="1084522"/>
            </a:xfrm>
          </p:grpSpPr>
          <p:sp>
            <p:nvSpPr>
              <p:cNvPr id="77" name="Lorem ipsum dolor sit amet, consectetur adipiscing elit.">
                <a:extLst>
                  <a:ext uri="{FF2B5EF4-FFF2-40B4-BE49-F238E27FC236}">
                    <a16:creationId xmlns:a16="http://schemas.microsoft.com/office/drawing/2014/main" id="{A34CEF9D-16FE-2B46-8792-49EB55C56FE3}"/>
                  </a:ext>
                </a:extLst>
              </p:cNvPr>
              <p:cNvSpPr txBox="1"/>
              <p:nvPr/>
            </p:nvSpPr>
            <p:spPr>
              <a:xfrm>
                <a:off x="-1" y="443262"/>
                <a:ext cx="2952731" cy="634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加大测试力度，及早发现问题</a:t>
                </a:r>
              </a:p>
            </p:txBody>
          </p:sp>
          <p:sp>
            <p:nvSpPr>
              <p:cNvPr id="78" name="Cursus Vulputate">
                <a:extLst>
                  <a:ext uri="{FF2B5EF4-FFF2-40B4-BE49-F238E27FC236}">
                    <a16:creationId xmlns:a16="http://schemas.microsoft.com/office/drawing/2014/main" id="{531D59AA-6E31-5A49-95D3-C136FE52FAC7}"/>
                  </a:ext>
                </a:extLst>
              </p:cNvPr>
              <p:cNvSpPr txBox="1"/>
              <p:nvPr/>
            </p:nvSpPr>
            <p:spPr>
              <a:xfrm>
                <a:off x="-49369" y="-6685"/>
                <a:ext cx="3456787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QA 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测试人员仍然不够，需要补充</a:t>
                </a:r>
              </a:p>
            </p:txBody>
          </p:sp>
        </p:grp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4" y="5387105"/>
            <a:ext cx="1528374" cy="1118627"/>
          </a:xfrm>
          <a:prstGeom prst="rect">
            <a:avLst/>
          </a:prstGeom>
        </p:spPr>
      </p:pic>
      <p:grpSp>
        <p:nvGrpSpPr>
          <p:cNvPr id="95" name="Group">
            <a:extLst>
              <a:ext uri="{FF2B5EF4-FFF2-40B4-BE49-F238E27FC236}">
                <a16:creationId xmlns:a16="http://schemas.microsoft.com/office/drawing/2014/main" id="{D6626ECD-B262-C449-A5A5-F8851BBB4B4B}"/>
              </a:ext>
            </a:extLst>
          </p:cNvPr>
          <p:cNvGrpSpPr/>
          <p:nvPr/>
        </p:nvGrpSpPr>
        <p:grpSpPr>
          <a:xfrm>
            <a:off x="2069123" y="3096394"/>
            <a:ext cx="5078861" cy="1270001"/>
            <a:chOff x="0" y="0"/>
            <a:chExt cx="5078858" cy="1270000"/>
          </a:xfrm>
        </p:grpSpPr>
        <p:grpSp>
          <p:nvGrpSpPr>
            <p:cNvPr id="99" name="Group">
              <a:extLst>
                <a:ext uri="{FF2B5EF4-FFF2-40B4-BE49-F238E27FC236}">
                  <a16:creationId xmlns:a16="http://schemas.microsoft.com/office/drawing/2014/main" id="{A48DBBAA-4E95-C64F-B6E4-5484CBA2BAC7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101" name="Rectangle">
                <a:extLst>
                  <a:ext uri="{FF2B5EF4-FFF2-40B4-BE49-F238E27FC236}">
                    <a16:creationId xmlns:a16="http://schemas.microsoft.com/office/drawing/2014/main" id="{F830B03E-72F6-1E40-A4AA-BED1CFB3EC4D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50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102" name="Shape">
                <a:extLst>
                  <a:ext uri="{FF2B5EF4-FFF2-40B4-BE49-F238E27FC236}">
                    <a16:creationId xmlns:a16="http://schemas.microsoft.com/office/drawing/2014/main" id="{EFDC927D-D76A-514E-938F-7D5564D99B22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50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100" name="03">
              <a:extLst>
                <a:ext uri="{FF2B5EF4-FFF2-40B4-BE49-F238E27FC236}">
                  <a16:creationId xmlns:a16="http://schemas.microsoft.com/office/drawing/2014/main" id="{1F26B85A-C35A-1549-B392-04BF72CE7733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</a:t>
              </a:r>
              <a:r>
                <a:rPr lang="en-US" altLang="zh-CN" sz="2000" kern="0" dirty="0">
                  <a:latin typeface="+mn-ea"/>
                </a:rPr>
                <a:t>2</a:t>
              </a:r>
              <a:endParaRPr sz="2000" kern="0" dirty="0">
                <a:latin typeface="+mn-ea"/>
              </a:endParaRPr>
            </a:p>
          </p:txBody>
        </p:sp>
      </p:grpSp>
      <p:grpSp>
        <p:nvGrpSpPr>
          <p:cNvPr id="103" name="Group">
            <a:extLst>
              <a:ext uri="{FF2B5EF4-FFF2-40B4-BE49-F238E27FC236}">
                <a16:creationId xmlns:a16="http://schemas.microsoft.com/office/drawing/2014/main" id="{6CE33576-C60D-F648-87D1-C954A10B1D5D}"/>
              </a:ext>
            </a:extLst>
          </p:cNvPr>
          <p:cNvGrpSpPr/>
          <p:nvPr/>
        </p:nvGrpSpPr>
        <p:grpSpPr>
          <a:xfrm>
            <a:off x="2078637" y="4676417"/>
            <a:ext cx="5078861" cy="1270001"/>
            <a:chOff x="0" y="0"/>
            <a:chExt cx="5078859" cy="1270000"/>
          </a:xfrm>
        </p:grpSpPr>
        <p:grpSp>
          <p:nvGrpSpPr>
            <p:cNvPr id="104" name="Group">
              <a:extLst>
                <a:ext uri="{FF2B5EF4-FFF2-40B4-BE49-F238E27FC236}">
                  <a16:creationId xmlns:a16="http://schemas.microsoft.com/office/drawing/2014/main" id="{49DE6A45-D28A-AD4A-B060-85D6487BD73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108" name="Group">
                <a:extLst>
                  <a:ext uri="{FF2B5EF4-FFF2-40B4-BE49-F238E27FC236}">
                    <a16:creationId xmlns:a16="http://schemas.microsoft.com/office/drawing/2014/main" id="{3F455E35-BB29-A340-84C3-3EF75C86CA70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110" name="Rectangle">
                  <a:extLst>
                    <a:ext uri="{FF2B5EF4-FFF2-40B4-BE49-F238E27FC236}">
                      <a16:creationId xmlns:a16="http://schemas.microsoft.com/office/drawing/2014/main" id="{C0EDD0BF-3034-2E4B-817E-C1804598914B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111" name="Shape">
                  <a:extLst>
                    <a:ext uri="{FF2B5EF4-FFF2-40B4-BE49-F238E27FC236}">
                      <a16:creationId xmlns:a16="http://schemas.microsoft.com/office/drawing/2014/main" id="{C91D38CC-0976-8B4B-B949-17C34094835E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109" name="05">
                <a:extLst>
                  <a:ext uri="{FF2B5EF4-FFF2-40B4-BE49-F238E27FC236}">
                    <a16:creationId xmlns:a16="http://schemas.microsoft.com/office/drawing/2014/main" id="{711190B5-D7BD-6044-B413-7D5CB155FCD3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latin typeface="+mn-ea"/>
                  </a:rPr>
                  <a:t>0</a:t>
                </a:r>
                <a:r>
                  <a:rPr lang="en-US" altLang="zh-CN" sz="2000" kern="0" dirty="0">
                    <a:latin typeface="+mn-ea"/>
                  </a:rPr>
                  <a:t>3</a:t>
                </a:r>
                <a:endParaRPr sz="2000" kern="0" dirty="0">
                  <a:latin typeface="+mn-ea"/>
                </a:endParaRPr>
              </a:p>
            </p:txBody>
          </p:sp>
        </p:grpSp>
        <p:grpSp>
          <p:nvGrpSpPr>
            <p:cNvPr id="105" name="Group">
              <a:extLst>
                <a:ext uri="{FF2B5EF4-FFF2-40B4-BE49-F238E27FC236}">
                  <a16:creationId xmlns:a16="http://schemas.microsoft.com/office/drawing/2014/main" id="{DFAA0E7D-3574-3A41-99C5-31299D169CF3}"/>
                </a:ext>
              </a:extLst>
            </p:cNvPr>
            <p:cNvGrpSpPr/>
            <p:nvPr/>
          </p:nvGrpSpPr>
          <p:grpSpPr>
            <a:xfrm>
              <a:off x="314622" y="121070"/>
              <a:ext cx="3080950" cy="951661"/>
              <a:chOff x="0" y="0"/>
              <a:chExt cx="3080949" cy="951660"/>
            </a:xfrm>
          </p:grpSpPr>
          <p:sp>
            <p:nvSpPr>
              <p:cNvPr id="106" name="Maecenas faucibus interdum. Aenean eu leo quam.">
                <a:extLst>
                  <a:ext uri="{FF2B5EF4-FFF2-40B4-BE49-F238E27FC236}">
                    <a16:creationId xmlns:a16="http://schemas.microsoft.com/office/drawing/2014/main" id="{D9B18867-64ED-C348-80BD-329BF342D000}"/>
                  </a:ext>
                </a:extLst>
              </p:cNvPr>
              <p:cNvSpPr txBox="1"/>
              <p:nvPr/>
            </p:nvSpPr>
            <p:spPr>
              <a:xfrm>
                <a:off x="0" y="443262"/>
                <a:ext cx="2794000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从担心影响开发效率 到认可每天敏捷站会快速对齐，快速纠偏②</a:t>
                </a:r>
              </a:p>
            </p:txBody>
          </p:sp>
          <p:sp>
            <p:nvSpPr>
              <p:cNvPr id="107" name="Porta Condimentum">
                <a:extLst>
                  <a:ext uri="{FF2B5EF4-FFF2-40B4-BE49-F238E27FC236}">
                    <a16:creationId xmlns:a16="http://schemas.microsoft.com/office/drawing/2014/main" id="{9D8B37E7-F176-B74D-A0A9-53F71E53D372}"/>
                  </a:ext>
                </a:extLst>
              </p:cNvPr>
              <p:cNvSpPr txBox="1"/>
              <p:nvPr/>
            </p:nvSpPr>
            <p:spPr>
              <a:xfrm>
                <a:off x="0" y="0"/>
                <a:ext cx="3080949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一线同学开始认可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敏捷站会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收益</a:t>
                </a:r>
              </a:p>
            </p:txBody>
          </p:sp>
        </p:grpSp>
      </p:grpSp>
      <p:sp>
        <p:nvSpPr>
          <p:cNvPr id="112" name="Cras mattis consectetur purus sit amet fermentum.">
            <a:extLst>
              <a:ext uri="{FF2B5EF4-FFF2-40B4-BE49-F238E27FC236}">
                <a16:creationId xmlns:a16="http://schemas.microsoft.com/office/drawing/2014/main" id="{72A6E8E0-CE87-6142-824B-931B504A3E58}"/>
              </a:ext>
            </a:extLst>
          </p:cNvPr>
          <p:cNvSpPr txBox="1"/>
          <p:nvPr/>
        </p:nvSpPr>
        <p:spPr>
          <a:xfrm>
            <a:off x="2155062" y="3660727"/>
            <a:ext cx="3411997" cy="704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defPPr>
              <a:defRPr lang="zh-CN"/>
            </a:defPPr>
            <a:lvl1pPr marL="285750" indent="-285750" defTabSz="584200" fontAlgn="auto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900" ker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 Light"/>
              </a:rPr>
              <a:t>部分代码库接入了自动化</a:t>
            </a:r>
            <a:r>
              <a:rPr lang="en-US" altLang="zh-CN" dirty="0" smtClean="0">
                <a:sym typeface="Helvetica Neue Light"/>
              </a:rPr>
              <a:t>case</a:t>
            </a:r>
            <a:r>
              <a:rPr lang="zh-CN" altLang="en-US" dirty="0" smtClean="0">
                <a:sym typeface="Helvetica Neue Light"/>
              </a:rPr>
              <a:t>；</a:t>
            </a:r>
            <a:endParaRPr lang="en-US" altLang="zh-CN" dirty="0">
              <a:sym typeface="Helvetica Neue Light"/>
            </a:endParaRPr>
          </a:p>
          <a:p>
            <a:r>
              <a:rPr lang="zh-CN" altLang="en-US" dirty="0" smtClean="0"/>
              <a:t>静态</a:t>
            </a:r>
            <a:r>
              <a:rPr lang="zh-CN" altLang="en-US" dirty="0"/>
              <a:t>代码扫描高危问题清</a:t>
            </a:r>
            <a:r>
              <a:rPr lang="zh-CN" altLang="en-US" dirty="0" smtClean="0"/>
              <a:t>零，</a:t>
            </a:r>
            <a:r>
              <a:rPr lang="zh-CN" altLang="en-US" dirty="0" smtClean="0">
                <a:sym typeface="Helvetica Neue Light"/>
              </a:rPr>
              <a:t>迭代</a:t>
            </a:r>
            <a:r>
              <a:rPr lang="en-US" altLang="zh-CN" dirty="0">
                <a:sym typeface="Helvetica Neue Light"/>
              </a:rPr>
              <a:t>3</a:t>
            </a:r>
            <a:r>
              <a:rPr lang="zh-CN" altLang="en-US" dirty="0">
                <a:sym typeface="Helvetica Neue Light"/>
              </a:rPr>
              <a:t>第一次 </a:t>
            </a:r>
            <a:r>
              <a:rPr lang="en-US" altLang="zh-CN" dirty="0">
                <a:sym typeface="Helvetica Neue Light"/>
              </a:rPr>
              <a:t>daily test pass</a:t>
            </a:r>
            <a:r>
              <a:rPr lang="zh-CN" altLang="en-US" dirty="0">
                <a:sym typeface="Helvetica Neue Light"/>
              </a:rPr>
              <a:t>①</a:t>
            </a:r>
            <a:endParaRPr lang="en-US" altLang="zh-CN" dirty="0">
              <a:sym typeface="Helvetica Neue Light"/>
            </a:endParaRPr>
          </a:p>
          <a:p>
            <a:endParaRPr lang="en-US" altLang="zh-CN" sz="800" dirty="0">
              <a:sym typeface="Helvetica Neue Light"/>
            </a:endParaRPr>
          </a:p>
          <a:p>
            <a:endParaRPr dirty="0">
              <a:sym typeface="Helvetica Neue Light"/>
            </a:endParaRPr>
          </a:p>
        </p:txBody>
      </p:sp>
      <p:sp>
        <p:nvSpPr>
          <p:cNvPr id="113" name="Tristique Inceptos">
            <a:extLst>
              <a:ext uri="{FF2B5EF4-FFF2-40B4-BE49-F238E27FC236}">
                <a16:creationId xmlns:a16="http://schemas.microsoft.com/office/drawing/2014/main" id="{C9EA1EE5-92F5-CC4E-AF67-E0E18CB32046}"/>
              </a:ext>
            </a:extLst>
          </p:cNvPr>
          <p:cNvSpPr txBox="1"/>
          <p:nvPr/>
        </p:nvSpPr>
        <p:spPr>
          <a:xfrm>
            <a:off x="2383745" y="3217464"/>
            <a:ext cx="2794003" cy="381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57200">
              <a:lnSpc>
                <a:spcPct val="100000"/>
              </a:lnSpc>
              <a:spcBef>
                <a:spcPts val="5500"/>
              </a:spcBef>
              <a:defRPr sz="2500">
                <a:solidFill>
                  <a:srgbClr val="3484C9"/>
                </a:solidFill>
              </a:defRPr>
            </a:lvl1pPr>
          </a:lstStyle>
          <a:p>
            <a:pPr fontAlgn="auto" hangingPunct="0">
              <a:spcAft>
                <a:spcPts val="0"/>
              </a:spcAft>
            </a:pPr>
            <a:r>
              <a:rPr lang="zh-CN" altLang="en-US"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自动化测试，</a:t>
            </a:r>
            <a:r>
              <a:rPr lang="en-US" altLang="zh-CN"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daily report </a:t>
            </a:r>
            <a:r>
              <a:rPr lang="zh-CN" altLang="en-US"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能力建立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3914701" y="5985481"/>
            <a:ext cx="1751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 smtClean="0">
                <a:sym typeface="Helvetica Neue Light"/>
              </a:rPr>
              <a:t>②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站会不迟到了，效率提升，不超过</a:t>
            </a:r>
            <a:r>
              <a:rPr lang="en-US" altLang="zh-CN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15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分钟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，聚焦每个人卡片流转的阻塞</a:t>
            </a:r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9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833485" y="1038679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：右 129" title="年份箭头">
            <a:extLst>
              <a:ext uri="{FF2B5EF4-FFF2-40B4-BE49-F238E27FC236}">
                <a16:creationId xmlns:a16="http://schemas.microsoft.com/office/drawing/2014/main" id="{AD06FED0-DD62-614B-A5E3-0336E00261B4}"/>
              </a:ext>
            </a:extLst>
          </p:cNvPr>
          <p:cNvSpPr/>
          <p:nvPr/>
        </p:nvSpPr>
        <p:spPr>
          <a:xfrm>
            <a:off x="713580" y="162608"/>
            <a:ext cx="1572136" cy="53209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Sprint1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069124" y="162608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sprint2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3478878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sprint3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4888632" y="155362"/>
            <a:ext cx="1622754" cy="53209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sprint4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6298386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sprint5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7719178" y="14682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sprint6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9128932" y="14238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sprint7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10538686" y="15016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sprint8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6" name="Group">
            <a:extLst>
              <a:ext uri="{FF2B5EF4-FFF2-40B4-BE49-F238E27FC236}">
                <a16:creationId xmlns:a16="http://schemas.microsoft.com/office/drawing/2014/main" id="{C32DA99F-9804-6D49-805F-4A9F52ECFDDE}"/>
              </a:ext>
            </a:extLst>
          </p:cNvPr>
          <p:cNvGrpSpPr/>
          <p:nvPr/>
        </p:nvGrpSpPr>
        <p:grpSpPr>
          <a:xfrm>
            <a:off x="7453925" y="1512218"/>
            <a:ext cx="5078861" cy="1270000"/>
            <a:chOff x="0" y="0"/>
            <a:chExt cx="5078859" cy="1270000"/>
          </a:xfrm>
        </p:grpSpPr>
        <p:grpSp>
          <p:nvGrpSpPr>
            <p:cNvPr id="47" name="Group">
              <a:extLst>
                <a:ext uri="{FF2B5EF4-FFF2-40B4-BE49-F238E27FC236}">
                  <a16:creationId xmlns:a16="http://schemas.microsoft.com/office/drawing/2014/main" id="{EA01A32B-CF12-9549-8822-B72418F3D2A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51" name="Group">
                <a:extLst>
                  <a:ext uri="{FF2B5EF4-FFF2-40B4-BE49-F238E27FC236}">
                    <a16:creationId xmlns:a16="http://schemas.microsoft.com/office/drawing/2014/main" id="{0D7902E8-6990-8542-B88E-1BE46CA0FFAC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53" name="Rectangle">
                  <a:extLst>
                    <a:ext uri="{FF2B5EF4-FFF2-40B4-BE49-F238E27FC236}">
                      <a16:creationId xmlns:a16="http://schemas.microsoft.com/office/drawing/2014/main" id="{89912C65-2732-954A-81BC-73B67B11EE8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741B2E11-87AA-784E-928B-8C954F389B55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52" name="02">
                <a:extLst>
                  <a:ext uri="{FF2B5EF4-FFF2-40B4-BE49-F238E27FC236}">
                    <a16:creationId xmlns:a16="http://schemas.microsoft.com/office/drawing/2014/main" id="{B7E0E7FE-BC38-0043-9C1E-8B38248CCFB1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48" name="Group">
              <a:extLst>
                <a:ext uri="{FF2B5EF4-FFF2-40B4-BE49-F238E27FC236}">
                  <a16:creationId xmlns:a16="http://schemas.microsoft.com/office/drawing/2014/main" id="{C4C059ED-8EC9-A049-B9AD-FF025C3759E0}"/>
                </a:ext>
              </a:extLst>
            </p:cNvPr>
            <p:cNvGrpSpPr/>
            <p:nvPr/>
          </p:nvGrpSpPr>
          <p:grpSpPr>
            <a:xfrm>
              <a:off x="171011" y="28801"/>
              <a:ext cx="3491123" cy="835295"/>
              <a:chOff x="-143611" y="-92269"/>
              <a:chExt cx="3491122" cy="835294"/>
            </a:xfrm>
          </p:grpSpPr>
          <p:sp>
            <p:nvSpPr>
              <p:cNvPr id="49" name="Cras justo odio, facilisis in, egestas eget dapibus quam.">
                <a:extLst>
                  <a:ext uri="{FF2B5EF4-FFF2-40B4-BE49-F238E27FC236}">
                    <a16:creationId xmlns:a16="http://schemas.microsoft.com/office/drawing/2014/main" id="{EF0CA105-2C50-424D-B6EF-732058951A1A}"/>
                  </a:ext>
                </a:extLst>
              </p:cNvPr>
              <p:cNvSpPr txBox="1"/>
              <p:nvPr/>
            </p:nvSpPr>
            <p:spPr>
              <a:xfrm>
                <a:off x="-143611" y="234627"/>
                <a:ext cx="3096342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加强引擎自动化测试</a:t>
                </a: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前个迭代遗留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bug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提前预留工时</a:t>
                </a:r>
                <a:endPara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584200" fontAlgn="auto" hangingPunct="0">
                  <a:spcBef>
                    <a:spcPts val="1000"/>
                  </a:spcBef>
                  <a:spcAft>
                    <a:spcPts val="0"/>
                  </a:spcAft>
                </a:pP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50" name="Sem Nullam">
                <a:extLst>
                  <a:ext uri="{FF2B5EF4-FFF2-40B4-BE49-F238E27FC236}">
                    <a16:creationId xmlns:a16="http://schemas.microsoft.com/office/drawing/2014/main" id="{E272F65A-8D23-5247-9B0B-5FB18259BDE5}"/>
                  </a:ext>
                </a:extLst>
              </p:cNvPr>
              <p:cNvSpPr txBox="1"/>
              <p:nvPr/>
            </p:nvSpPr>
            <p:spPr>
              <a:xfrm>
                <a:off x="30525" y="-92269"/>
                <a:ext cx="3316986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未修复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Bug 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趋势仍在扩大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79" name="Group">
            <a:extLst>
              <a:ext uri="{FF2B5EF4-FFF2-40B4-BE49-F238E27FC236}">
                <a16:creationId xmlns:a16="http://schemas.microsoft.com/office/drawing/2014/main" id="{8ABB7016-CF34-9747-9F93-9B57AB43181D}"/>
              </a:ext>
            </a:extLst>
          </p:cNvPr>
          <p:cNvGrpSpPr/>
          <p:nvPr/>
        </p:nvGrpSpPr>
        <p:grpSpPr>
          <a:xfrm>
            <a:off x="2069124" y="1512218"/>
            <a:ext cx="5078861" cy="1270000"/>
            <a:chOff x="0" y="0"/>
            <a:chExt cx="5078858" cy="1270000"/>
          </a:xfrm>
        </p:grpSpPr>
        <p:grpSp>
          <p:nvGrpSpPr>
            <p:cNvPr id="80" name="Group">
              <a:extLst>
                <a:ext uri="{FF2B5EF4-FFF2-40B4-BE49-F238E27FC236}">
                  <a16:creationId xmlns:a16="http://schemas.microsoft.com/office/drawing/2014/main" id="{9C6EE225-F578-DC41-A598-A2B38D6527B1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82" name="Rectangle">
                <a:extLst>
                  <a:ext uri="{FF2B5EF4-FFF2-40B4-BE49-F238E27FC236}">
                    <a16:creationId xmlns:a16="http://schemas.microsoft.com/office/drawing/2014/main" id="{7DB493C2-5CEF-864D-A493-59CFF6265D2B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8E0F2C6F-127E-AF44-8220-8876E6E3AB14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7A8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81" name="01">
              <a:extLst>
                <a:ext uri="{FF2B5EF4-FFF2-40B4-BE49-F238E27FC236}">
                  <a16:creationId xmlns:a16="http://schemas.microsoft.com/office/drawing/2014/main" id="{3A04D3C2-6D8F-E84D-B9B1-43B845914CA8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01</a:t>
              </a: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BEEBFCF5-81C7-8847-B5B6-F5F55C6DBB6D}"/>
              </a:ext>
            </a:extLst>
          </p:cNvPr>
          <p:cNvGrpSpPr/>
          <p:nvPr/>
        </p:nvGrpSpPr>
        <p:grpSpPr>
          <a:xfrm>
            <a:off x="2155063" y="1609574"/>
            <a:ext cx="3755423" cy="952495"/>
            <a:chOff x="-1" y="-1665"/>
            <a:chExt cx="3755421" cy="1899126"/>
          </a:xfrm>
        </p:grpSpPr>
        <p:sp>
          <p:nvSpPr>
            <p:cNvPr id="85" name="Nullam quis risus eget urna mollis ornare vel eu leo.">
              <a:extLst>
                <a:ext uri="{FF2B5EF4-FFF2-40B4-BE49-F238E27FC236}">
                  <a16:creationId xmlns:a16="http://schemas.microsoft.com/office/drawing/2014/main" id="{6ECB0BC8-FAE1-A940-9FFA-F81569B0EB10}"/>
                </a:ext>
              </a:extLst>
            </p:cNvPr>
            <p:cNvSpPr txBox="1"/>
            <p:nvPr/>
          </p:nvSpPr>
          <p:spPr>
            <a:xfrm>
              <a:off x="0" y="671199"/>
              <a:ext cx="3755420" cy="508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 需求卡片关联</a:t>
              </a:r>
              <a:r>
                <a: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MRD</a:t>
              </a:r>
              <a:r>
                <a:rPr lang="zh-CN" altLang="en-US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，</a:t>
              </a:r>
              <a:r>
                <a: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UX</a:t>
              </a:r>
              <a:r>
                <a:rPr lang="zh-CN" altLang="en-US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，</a:t>
              </a:r>
              <a:r>
                <a:rPr lang="en-US" altLang="zh-CN" sz="900" kern="0" dirty="0" err="1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Icase</a:t>
              </a:r>
              <a:r>
                <a:rPr lang="zh-CN" altLang="en-US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等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信息</a:t>
              </a:r>
              <a:endPara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需求和任务卡片明确主负责人</a:t>
              </a:r>
              <a:endParaRPr lang="zh-CN" altLang="en-US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</a:pPr>
              <a:endPara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6" name="Sem Nullam">
              <a:extLst>
                <a:ext uri="{FF2B5EF4-FFF2-40B4-BE49-F238E27FC236}">
                  <a16:creationId xmlns:a16="http://schemas.microsoft.com/office/drawing/2014/main" id="{8D39E81D-525A-BC40-9C6E-CED32346DE75}"/>
                </a:ext>
              </a:extLst>
            </p:cNvPr>
            <p:cNvSpPr txBox="1"/>
            <p:nvPr/>
          </p:nvSpPr>
          <p:spPr>
            <a:xfrm>
              <a:off x="159740" y="-1665"/>
              <a:ext cx="3543464" cy="381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r>
                <a:rPr lang="zh-CN" altLang="en-US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需求卡片内容更详细</a:t>
              </a:r>
            </a:p>
          </p:txBody>
        </p:sp>
        <p:sp>
          <p:nvSpPr>
            <p:cNvPr id="87" name="Sem Nullam">
              <a:extLst>
                <a:ext uri="{FF2B5EF4-FFF2-40B4-BE49-F238E27FC236}">
                  <a16:creationId xmlns:a16="http://schemas.microsoft.com/office/drawing/2014/main" id="{AE1A7EEE-8F4C-174F-A138-01FE74D800CE}"/>
                </a:ext>
              </a:extLst>
            </p:cNvPr>
            <p:cNvSpPr txBox="1"/>
            <p:nvPr/>
          </p:nvSpPr>
          <p:spPr>
            <a:xfrm>
              <a:off x="-1" y="1515942"/>
              <a:ext cx="2794001" cy="381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endPara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896726" y="954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</a:t>
            </a:r>
            <a:r>
              <a:rPr lang="zh-CN" altLang="en-US" sz="1800" b="1" kern="0" dirty="0" smtClean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52059" y="9523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</a:t>
            </a:r>
          </a:p>
        </p:txBody>
      </p:sp>
      <p:cxnSp>
        <p:nvCxnSpPr>
          <p:cNvPr id="96" name="Straight Connector 162">
            <a:extLst>
              <a:ext uri="{FF2B5EF4-FFF2-40B4-BE49-F238E27FC236}">
                <a16:creationId xmlns:a16="http://schemas.microsoft.com/office/drawing/2014/main" id="{B04AC5AC-D35C-2248-B5B8-642C38068BDA}"/>
              </a:ext>
            </a:extLst>
          </p:cNvPr>
          <p:cNvCxnSpPr>
            <a:cxnSpLocks/>
          </p:cNvCxnSpPr>
          <p:nvPr/>
        </p:nvCxnSpPr>
        <p:spPr>
          <a:xfrm>
            <a:off x="7283063" y="1485642"/>
            <a:ext cx="42415" cy="48315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4" name="Group">
            <a:extLst>
              <a:ext uri="{FF2B5EF4-FFF2-40B4-BE49-F238E27FC236}">
                <a16:creationId xmlns:a16="http://schemas.microsoft.com/office/drawing/2014/main" id="{43D366A6-1410-4241-8574-CF2F04F4C574}"/>
              </a:ext>
            </a:extLst>
          </p:cNvPr>
          <p:cNvGrpSpPr/>
          <p:nvPr/>
        </p:nvGrpSpPr>
        <p:grpSpPr>
          <a:xfrm>
            <a:off x="7453925" y="3090242"/>
            <a:ext cx="5078861" cy="1270001"/>
            <a:chOff x="0" y="0"/>
            <a:chExt cx="5078859" cy="1270000"/>
          </a:xfrm>
        </p:grpSpPr>
        <p:grpSp>
          <p:nvGrpSpPr>
            <p:cNvPr id="75" name="Group">
              <a:extLst>
                <a:ext uri="{FF2B5EF4-FFF2-40B4-BE49-F238E27FC236}">
                  <a16:creationId xmlns:a16="http://schemas.microsoft.com/office/drawing/2014/main" id="{23ACAF92-4122-404C-860C-BE7C534BA6FE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90" name="Group">
                <a:extLst>
                  <a:ext uri="{FF2B5EF4-FFF2-40B4-BE49-F238E27FC236}">
                    <a16:creationId xmlns:a16="http://schemas.microsoft.com/office/drawing/2014/main" id="{3C28820F-C533-C44A-B80D-03F83F0F4A5A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97" name="Rectangle">
                  <a:extLst>
                    <a:ext uri="{FF2B5EF4-FFF2-40B4-BE49-F238E27FC236}">
                      <a16:creationId xmlns:a16="http://schemas.microsoft.com/office/drawing/2014/main" id="{576F8F8C-9E3F-C94C-8E11-CB70E92EC460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98" name="Shape">
                  <a:extLst>
                    <a:ext uri="{FF2B5EF4-FFF2-40B4-BE49-F238E27FC236}">
                      <a16:creationId xmlns:a16="http://schemas.microsoft.com/office/drawing/2014/main" id="{46F30388-3DAF-C64D-B75B-706089AD0BF3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EC3E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93" name="04">
                <a:extLst>
                  <a:ext uri="{FF2B5EF4-FFF2-40B4-BE49-F238E27FC236}">
                    <a16:creationId xmlns:a16="http://schemas.microsoft.com/office/drawing/2014/main" id="{9C1FA4AE-4553-9441-AA64-7330EA2B0029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76" name="Group">
              <a:extLst>
                <a:ext uri="{FF2B5EF4-FFF2-40B4-BE49-F238E27FC236}">
                  <a16:creationId xmlns:a16="http://schemas.microsoft.com/office/drawing/2014/main" id="{F5943287-4D87-FF4E-92AE-B20EE9359470}"/>
                </a:ext>
              </a:extLst>
            </p:cNvPr>
            <p:cNvGrpSpPr/>
            <p:nvPr/>
          </p:nvGrpSpPr>
          <p:grpSpPr>
            <a:xfrm>
              <a:off x="265253" y="114385"/>
              <a:ext cx="3456788" cy="1084523"/>
              <a:chOff x="-49369" y="-6685"/>
              <a:chExt cx="3456787" cy="1084522"/>
            </a:xfrm>
          </p:grpSpPr>
          <p:sp>
            <p:nvSpPr>
              <p:cNvPr id="77" name="Lorem ipsum dolor sit amet, consectetur adipiscing elit.">
                <a:extLst>
                  <a:ext uri="{FF2B5EF4-FFF2-40B4-BE49-F238E27FC236}">
                    <a16:creationId xmlns:a16="http://schemas.microsoft.com/office/drawing/2014/main" id="{A34CEF9D-16FE-2B46-8792-49EB55C56FE3}"/>
                  </a:ext>
                </a:extLst>
              </p:cNvPr>
              <p:cNvSpPr txBox="1"/>
              <p:nvPr/>
            </p:nvSpPr>
            <p:spPr>
              <a:xfrm>
                <a:off x="-1" y="443262"/>
                <a:ext cx="2952731" cy="634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渲染和数据域相互派接口人参加对方日站会，进展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&amp;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依赖及时跟踪</a:t>
                </a:r>
                <a:endPara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Cursus Vulputate">
                <a:extLst>
                  <a:ext uri="{FF2B5EF4-FFF2-40B4-BE49-F238E27FC236}">
                    <a16:creationId xmlns:a16="http://schemas.microsoft.com/office/drawing/2014/main" id="{531D59AA-6E31-5A49-95D3-C136FE52FAC7}"/>
                  </a:ext>
                </a:extLst>
              </p:cNvPr>
              <p:cNvSpPr txBox="1"/>
              <p:nvPr/>
            </p:nvSpPr>
            <p:spPr>
              <a:xfrm>
                <a:off x="-49369" y="-6685"/>
                <a:ext cx="3456787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渲染和数据耦合较大，数据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delay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影响渲染联调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115" name="Group">
            <a:extLst>
              <a:ext uri="{FF2B5EF4-FFF2-40B4-BE49-F238E27FC236}">
                <a16:creationId xmlns:a16="http://schemas.microsoft.com/office/drawing/2014/main" id="{9F033B5B-6E26-F44F-B0B3-24DAC7FC96B6}"/>
              </a:ext>
            </a:extLst>
          </p:cNvPr>
          <p:cNvGrpSpPr/>
          <p:nvPr/>
        </p:nvGrpSpPr>
        <p:grpSpPr>
          <a:xfrm>
            <a:off x="7466128" y="4677162"/>
            <a:ext cx="5078861" cy="1270001"/>
            <a:chOff x="0" y="0"/>
            <a:chExt cx="5078859" cy="1270000"/>
          </a:xfrm>
        </p:grpSpPr>
        <p:grpSp>
          <p:nvGrpSpPr>
            <p:cNvPr id="116" name="Group">
              <a:extLst>
                <a:ext uri="{FF2B5EF4-FFF2-40B4-BE49-F238E27FC236}">
                  <a16:creationId xmlns:a16="http://schemas.microsoft.com/office/drawing/2014/main" id="{0A8E1738-EDDF-1648-870C-E75C9F88D82D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120" name="Group">
                <a:extLst>
                  <a:ext uri="{FF2B5EF4-FFF2-40B4-BE49-F238E27FC236}">
                    <a16:creationId xmlns:a16="http://schemas.microsoft.com/office/drawing/2014/main" id="{C53898B1-3F6A-E644-AE39-A162CE831960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122" name="Rectangle">
                  <a:extLst>
                    <a:ext uri="{FF2B5EF4-FFF2-40B4-BE49-F238E27FC236}">
                      <a16:creationId xmlns:a16="http://schemas.microsoft.com/office/drawing/2014/main" id="{F4753E6E-E7B0-324E-93F3-958BE844866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123" name="Shape">
                  <a:extLst>
                    <a:ext uri="{FF2B5EF4-FFF2-40B4-BE49-F238E27FC236}">
                      <a16:creationId xmlns:a16="http://schemas.microsoft.com/office/drawing/2014/main" id="{B23B2988-8CE1-6D4C-8B71-F921E6FD1801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649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50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121" name="06">
                <a:extLst>
                  <a:ext uri="{FF2B5EF4-FFF2-40B4-BE49-F238E27FC236}">
                    <a16:creationId xmlns:a16="http://schemas.microsoft.com/office/drawing/2014/main" id="{0AAF8ABF-5D01-7940-ABB2-3FB1D4B9FF45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3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17" name="Group">
              <a:extLst>
                <a:ext uri="{FF2B5EF4-FFF2-40B4-BE49-F238E27FC236}">
                  <a16:creationId xmlns:a16="http://schemas.microsoft.com/office/drawing/2014/main" id="{023D70A8-C540-9A4A-A055-8F769196A436}"/>
                </a:ext>
              </a:extLst>
            </p:cNvPr>
            <p:cNvGrpSpPr/>
            <p:nvPr/>
          </p:nvGrpSpPr>
          <p:grpSpPr>
            <a:xfrm>
              <a:off x="314621" y="121070"/>
              <a:ext cx="3512800" cy="951661"/>
              <a:chOff x="-1" y="0"/>
              <a:chExt cx="3512799" cy="951660"/>
            </a:xfrm>
          </p:grpSpPr>
          <p:sp>
            <p:nvSpPr>
              <p:cNvPr id="118" name="Pellentesque ornare sem lacinia quam venenatis vestibulum.">
                <a:extLst>
                  <a:ext uri="{FF2B5EF4-FFF2-40B4-BE49-F238E27FC236}">
                    <a16:creationId xmlns:a16="http://schemas.microsoft.com/office/drawing/2014/main" id="{C16109CB-B317-374F-BEC2-6E32F41E277B}"/>
                  </a:ext>
                </a:extLst>
              </p:cNvPr>
              <p:cNvSpPr txBox="1"/>
              <p:nvPr/>
            </p:nvSpPr>
            <p:spPr>
              <a:xfrm>
                <a:off x="-1" y="443262"/>
                <a:ext cx="2897587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与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ANP2.0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沟通，使用模拟信号的方案，不阻塞开发</a:t>
                </a:r>
                <a:endParaRPr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119" name="Consectetur Dolor">
                <a:extLst>
                  <a:ext uri="{FF2B5EF4-FFF2-40B4-BE49-F238E27FC236}">
                    <a16:creationId xmlns:a16="http://schemas.microsoft.com/office/drawing/2014/main" id="{73A31396-D2F7-704C-BB47-D0B9EA9B9430}"/>
                  </a:ext>
                </a:extLst>
              </p:cNvPr>
              <p:cNvSpPr txBox="1"/>
              <p:nvPr/>
            </p:nvSpPr>
            <p:spPr>
              <a:xfrm>
                <a:off x="-1" y="0"/>
                <a:ext cx="3512799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依赖的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ANP2.0 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实车信号（严重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delay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，无法满足路试）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63" y="3002737"/>
            <a:ext cx="2899189" cy="31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833485" y="1038679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：右 129" title="年份箭头">
            <a:extLst>
              <a:ext uri="{FF2B5EF4-FFF2-40B4-BE49-F238E27FC236}">
                <a16:creationId xmlns:a16="http://schemas.microsoft.com/office/drawing/2014/main" id="{AD06FED0-DD62-614B-A5E3-0336E00261B4}"/>
              </a:ext>
            </a:extLst>
          </p:cNvPr>
          <p:cNvSpPr/>
          <p:nvPr/>
        </p:nvSpPr>
        <p:spPr>
          <a:xfrm>
            <a:off x="713580" y="162608"/>
            <a:ext cx="1572136" cy="53209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Sprint1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069124" y="162608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sprint2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3478878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sprint3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4888632" y="15536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sprint4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6298386" y="151260"/>
            <a:ext cx="1622754" cy="53209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sprint5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7719178" y="14682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sprint6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9128932" y="14238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sprint7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10538686" y="15016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sprint8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6" name="Group">
            <a:extLst>
              <a:ext uri="{FF2B5EF4-FFF2-40B4-BE49-F238E27FC236}">
                <a16:creationId xmlns:a16="http://schemas.microsoft.com/office/drawing/2014/main" id="{C32DA99F-9804-6D49-805F-4A9F52ECFDDE}"/>
              </a:ext>
            </a:extLst>
          </p:cNvPr>
          <p:cNvGrpSpPr/>
          <p:nvPr/>
        </p:nvGrpSpPr>
        <p:grpSpPr>
          <a:xfrm>
            <a:off x="7453925" y="1512218"/>
            <a:ext cx="5078861" cy="1270000"/>
            <a:chOff x="0" y="0"/>
            <a:chExt cx="5078859" cy="1270000"/>
          </a:xfrm>
        </p:grpSpPr>
        <p:grpSp>
          <p:nvGrpSpPr>
            <p:cNvPr id="47" name="Group">
              <a:extLst>
                <a:ext uri="{FF2B5EF4-FFF2-40B4-BE49-F238E27FC236}">
                  <a16:creationId xmlns:a16="http://schemas.microsoft.com/office/drawing/2014/main" id="{EA01A32B-CF12-9549-8822-B72418F3D2A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51" name="Group">
                <a:extLst>
                  <a:ext uri="{FF2B5EF4-FFF2-40B4-BE49-F238E27FC236}">
                    <a16:creationId xmlns:a16="http://schemas.microsoft.com/office/drawing/2014/main" id="{0D7902E8-6990-8542-B88E-1BE46CA0FFAC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53" name="Rectangle">
                  <a:extLst>
                    <a:ext uri="{FF2B5EF4-FFF2-40B4-BE49-F238E27FC236}">
                      <a16:creationId xmlns:a16="http://schemas.microsoft.com/office/drawing/2014/main" id="{89912C65-2732-954A-81BC-73B67B11EE8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741B2E11-87AA-784E-928B-8C954F389B55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52" name="02">
                <a:extLst>
                  <a:ext uri="{FF2B5EF4-FFF2-40B4-BE49-F238E27FC236}">
                    <a16:creationId xmlns:a16="http://schemas.microsoft.com/office/drawing/2014/main" id="{B7E0E7FE-BC38-0043-9C1E-8B38248CCFB1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48" name="Group">
              <a:extLst>
                <a:ext uri="{FF2B5EF4-FFF2-40B4-BE49-F238E27FC236}">
                  <a16:creationId xmlns:a16="http://schemas.microsoft.com/office/drawing/2014/main" id="{C4C059ED-8EC9-A049-B9AD-FF025C3759E0}"/>
                </a:ext>
              </a:extLst>
            </p:cNvPr>
            <p:cNvGrpSpPr/>
            <p:nvPr/>
          </p:nvGrpSpPr>
          <p:grpSpPr>
            <a:xfrm>
              <a:off x="171011" y="28801"/>
              <a:ext cx="3491123" cy="835295"/>
              <a:chOff x="-143611" y="-92269"/>
              <a:chExt cx="3491122" cy="835294"/>
            </a:xfrm>
          </p:grpSpPr>
          <p:sp>
            <p:nvSpPr>
              <p:cNvPr id="49" name="Cras justo odio, facilisis in, egestas eget dapibus quam.">
                <a:extLst>
                  <a:ext uri="{FF2B5EF4-FFF2-40B4-BE49-F238E27FC236}">
                    <a16:creationId xmlns:a16="http://schemas.microsoft.com/office/drawing/2014/main" id="{EF0CA105-2C50-424D-B6EF-732058951A1A}"/>
                  </a:ext>
                </a:extLst>
              </p:cNvPr>
              <p:cNvSpPr txBox="1"/>
              <p:nvPr/>
            </p:nvSpPr>
            <p:spPr>
              <a:xfrm>
                <a:off x="-143611" y="234627"/>
                <a:ext cx="3096342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受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前迭代验证</a:t>
                </a:r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&amp;debug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并行影响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较大，调整需求评审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&amp;planning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②</a:t>
                </a: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50" name="Sem Nullam">
                <a:extLst>
                  <a:ext uri="{FF2B5EF4-FFF2-40B4-BE49-F238E27FC236}">
                    <a16:creationId xmlns:a16="http://schemas.microsoft.com/office/drawing/2014/main" id="{E272F65A-8D23-5247-9B0B-5FB18259BDE5}"/>
                  </a:ext>
                </a:extLst>
              </p:cNvPr>
              <p:cNvSpPr txBox="1"/>
              <p:nvPr/>
            </p:nvSpPr>
            <p:spPr>
              <a:xfrm>
                <a:off x="30525" y="-92269"/>
                <a:ext cx="3316986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需求评审和</a:t>
                </a: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planning 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评审不足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79" name="Group">
            <a:extLst>
              <a:ext uri="{FF2B5EF4-FFF2-40B4-BE49-F238E27FC236}">
                <a16:creationId xmlns:a16="http://schemas.microsoft.com/office/drawing/2014/main" id="{8ABB7016-CF34-9747-9F93-9B57AB43181D}"/>
              </a:ext>
            </a:extLst>
          </p:cNvPr>
          <p:cNvGrpSpPr/>
          <p:nvPr/>
        </p:nvGrpSpPr>
        <p:grpSpPr>
          <a:xfrm>
            <a:off x="2069124" y="1512218"/>
            <a:ext cx="5078861" cy="1270000"/>
            <a:chOff x="0" y="0"/>
            <a:chExt cx="5078858" cy="1270000"/>
          </a:xfrm>
        </p:grpSpPr>
        <p:grpSp>
          <p:nvGrpSpPr>
            <p:cNvPr id="80" name="Group">
              <a:extLst>
                <a:ext uri="{FF2B5EF4-FFF2-40B4-BE49-F238E27FC236}">
                  <a16:creationId xmlns:a16="http://schemas.microsoft.com/office/drawing/2014/main" id="{9C6EE225-F578-DC41-A598-A2B38D6527B1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82" name="Rectangle">
                <a:extLst>
                  <a:ext uri="{FF2B5EF4-FFF2-40B4-BE49-F238E27FC236}">
                    <a16:creationId xmlns:a16="http://schemas.microsoft.com/office/drawing/2014/main" id="{7DB493C2-5CEF-864D-A493-59CFF6265D2B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8E0F2C6F-127E-AF44-8220-8876E6E3AB14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7A8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81" name="01">
              <a:extLst>
                <a:ext uri="{FF2B5EF4-FFF2-40B4-BE49-F238E27FC236}">
                  <a16:creationId xmlns:a16="http://schemas.microsoft.com/office/drawing/2014/main" id="{3A04D3C2-6D8F-E84D-B9B1-43B845914CA8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>
                  <a:latin typeface="+mn-ea"/>
                </a:rPr>
                <a:t>01</a:t>
              </a: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BEEBFCF5-81C7-8847-B5B6-F5F55C6DBB6D}"/>
              </a:ext>
            </a:extLst>
          </p:cNvPr>
          <p:cNvGrpSpPr/>
          <p:nvPr/>
        </p:nvGrpSpPr>
        <p:grpSpPr>
          <a:xfrm>
            <a:off x="2155063" y="1609574"/>
            <a:ext cx="3755423" cy="952495"/>
            <a:chOff x="-1" y="-1665"/>
            <a:chExt cx="3755421" cy="1899126"/>
          </a:xfrm>
        </p:grpSpPr>
        <p:sp>
          <p:nvSpPr>
            <p:cNvPr id="85" name="Nullam quis risus eget urna mollis ornare vel eu leo.">
              <a:extLst>
                <a:ext uri="{FF2B5EF4-FFF2-40B4-BE49-F238E27FC236}">
                  <a16:creationId xmlns:a16="http://schemas.microsoft.com/office/drawing/2014/main" id="{6ECB0BC8-FAE1-A940-9FFA-F81569B0EB10}"/>
                </a:ext>
              </a:extLst>
            </p:cNvPr>
            <p:cNvSpPr txBox="1"/>
            <p:nvPr/>
          </p:nvSpPr>
          <p:spPr>
            <a:xfrm>
              <a:off x="0" y="671199"/>
              <a:ext cx="3755420" cy="508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每天量化分析燃尽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GAP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和追回措施，让管理精细化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①</a:t>
              </a:r>
              <a:endPara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</a:pPr>
              <a:endPara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6" name="Sem Nullam">
              <a:extLst>
                <a:ext uri="{FF2B5EF4-FFF2-40B4-BE49-F238E27FC236}">
                  <a16:creationId xmlns:a16="http://schemas.microsoft.com/office/drawing/2014/main" id="{8D39E81D-525A-BC40-9C6E-CED32346DE75}"/>
                </a:ext>
              </a:extLst>
            </p:cNvPr>
            <p:cNvSpPr txBox="1"/>
            <p:nvPr/>
          </p:nvSpPr>
          <p:spPr>
            <a:xfrm>
              <a:off x="159740" y="-1665"/>
              <a:ext cx="3543464" cy="381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首次引入燃尽工时图，管理天级投入度</a:t>
              </a:r>
              <a:endParaRPr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7" name="Sem Nullam">
              <a:extLst>
                <a:ext uri="{FF2B5EF4-FFF2-40B4-BE49-F238E27FC236}">
                  <a16:creationId xmlns:a16="http://schemas.microsoft.com/office/drawing/2014/main" id="{AE1A7EEE-8F4C-174F-A138-01FE74D800CE}"/>
                </a:ext>
              </a:extLst>
            </p:cNvPr>
            <p:cNvSpPr txBox="1"/>
            <p:nvPr/>
          </p:nvSpPr>
          <p:spPr>
            <a:xfrm>
              <a:off x="-1" y="1515942"/>
              <a:ext cx="2794001" cy="381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endPara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896726" y="954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</a:t>
            </a:r>
            <a:r>
              <a:rPr lang="zh-CN" altLang="en-US" sz="1800" b="1" kern="0" dirty="0" smtClean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52059" y="9523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2118187" y="5997197"/>
            <a:ext cx="2830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关键说明：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①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 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每天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check 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燃尽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GAP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，各域做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GAP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分析和追回措施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。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6" name="Straight Connector 162">
            <a:extLst>
              <a:ext uri="{FF2B5EF4-FFF2-40B4-BE49-F238E27FC236}">
                <a16:creationId xmlns:a16="http://schemas.microsoft.com/office/drawing/2014/main" id="{B04AC5AC-D35C-2248-B5B8-642C38068BDA}"/>
              </a:ext>
            </a:extLst>
          </p:cNvPr>
          <p:cNvCxnSpPr>
            <a:cxnSpLocks/>
          </p:cNvCxnSpPr>
          <p:nvPr/>
        </p:nvCxnSpPr>
        <p:spPr>
          <a:xfrm>
            <a:off x="7283063" y="1485642"/>
            <a:ext cx="42415" cy="48315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7399565" y="5856895"/>
            <a:ext cx="270388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②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经评估，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&amp;planning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各增加半天（合计）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，可提高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评审质量，减少计划外变更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。此变更不影响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1231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迭代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8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完成时间（之前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1231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留了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3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天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buffer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，前期加班赶工未占用此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buffer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时间）</a:t>
            </a:r>
            <a:endParaRPr lang="en-US" altLang="zh-CN" sz="800" kern="0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063" y="4777752"/>
            <a:ext cx="1368151" cy="862713"/>
          </a:xfrm>
          <a:prstGeom prst="rect">
            <a:avLst/>
          </a:prstGeom>
        </p:spPr>
      </p:pic>
      <p:grpSp>
        <p:nvGrpSpPr>
          <p:cNvPr id="74" name="Group">
            <a:extLst>
              <a:ext uri="{FF2B5EF4-FFF2-40B4-BE49-F238E27FC236}">
                <a16:creationId xmlns:a16="http://schemas.microsoft.com/office/drawing/2014/main" id="{43D366A6-1410-4241-8574-CF2F04F4C574}"/>
              </a:ext>
            </a:extLst>
          </p:cNvPr>
          <p:cNvGrpSpPr/>
          <p:nvPr/>
        </p:nvGrpSpPr>
        <p:grpSpPr>
          <a:xfrm>
            <a:off x="7453925" y="3090242"/>
            <a:ext cx="5078861" cy="1270001"/>
            <a:chOff x="0" y="0"/>
            <a:chExt cx="5078859" cy="1270000"/>
          </a:xfrm>
        </p:grpSpPr>
        <p:grpSp>
          <p:nvGrpSpPr>
            <p:cNvPr id="75" name="Group">
              <a:extLst>
                <a:ext uri="{FF2B5EF4-FFF2-40B4-BE49-F238E27FC236}">
                  <a16:creationId xmlns:a16="http://schemas.microsoft.com/office/drawing/2014/main" id="{23ACAF92-4122-404C-860C-BE7C534BA6FE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90" name="Group">
                <a:extLst>
                  <a:ext uri="{FF2B5EF4-FFF2-40B4-BE49-F238E27FC236}">
                    <a16:creationId xmlns:a16="http://schemas.microsoft.com/office/drawing/2014/main" id="{3C28820F-C533-C44A-B80D-03F83F0F4A5A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97" name="Rectangle">
                  <a:extLst>
                    <a:ext uri="{FF2B5EF4-FFF2-40B4-BE49-F238E27FC236}">
                      <a16:creationId xmlns:a16="http://schemas.microsoft.com/office/drawing/2014/main" id="{576F8F8C-9E3F-C94C-8E11-CB70E92EC460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98" name="Shape">
                  <a:extLst>
                    <a:ext uri="{FF2B5EF4-FFF2-40B4-BE49-F238E27FC236}">
                      <a16:creationId xmlns:a16="http://schemas.microsoft.com/office/drawing/2014/main" id="{46F30388-3DAF-C64D-B75B-706089AD0BF3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EC3E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93" name="04">
                <a:extLst>
                  <a:ext uri="{FF2B5EF4-FFF2-40B4-BE49-F238E27FC236}">
                    <a16:creationId xmlns:a16="http://schemas.microsoft.com/office/drawing/2014/main" id="{9C1FA4AE-4553-9441-AA64-7330EA2B0029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76" name="Group">
              <a:extLst>
                <a:ext uri="{FF2B5EF4-FFF2-40B4-BE49-F238E27FC236}">
                  <a16:creationId xmlns:a16="http://schemas.microsoft.com/office/drawing/2014/main" id="{F5943287-4D87-FF4E-92AE-B20EE9359470}"/>
                </a:ext>
              </a:extLst>
            </p:cNvPr>
            <p:cNvGrpSpPr/>
            <p:nvPr/>
          </p:nvGrpSpPr>
          <p:grpSpPr>
            <a:xfrm>
              <a:off x="265253" y="114385"/>
              <a:ext cx="3456788" cy="1084523"/>
              <a:chOff x="-49369" y="-6685"/>
              <a:chExt cx="3456787" cy="1084522"/>
            </a:xfrm>
          </p:grpSpPr>
          <p:sp>
            <p:nvSpPr>
              <p:cNvPr id="77" name="Lorem ipsum dolor sit amet, consectetur adipiscing elit.">
                <a:extLst>
                  <a:ext uri="{FF2B5EF4-FFF2-40B4-BE49-F238E27FC236}">
                    <a16:creationId xmlns:a16="http://schemas.microsoft.com/office/drawing/2014/main" id="{A34CEF9D-16FE-2B46-8792-49EB55C56FE3}"/>
                  </a:ext>
                </a:extLst>
              </p:cNvPr>
              <p:cNvSpPr txBox="1"/>
              <p:nvPr/>
            </p:nvSpPr>
            <p:spPr>
              <a:xfrm>
                <a:off x="-1" y="443262"/>
                <a:ext cx="2952731" cy="634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任务颗粒度尽量细化到不超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1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天，方便每天度量进度</a:t>
                </a: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燃尽图仍为手工绘制，难及时识别总工时的变化，迭代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6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改为</a:t>
                </a:r>
                <a:r>
                  <a:rPr lang="en-US" altLang="zh-CN" sz="900" kern="0" dirty="0" err="1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icafe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系统的燃尽跟踪</a:t>
                </a:r>
                <a:endPara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  <a:p>
                <a:pPr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endPara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78" name="Cursus Vulputate">
                <a:extLst>
                  <a:ext uri="{FF2B5EF4-FFF2-40B4-BE49-F238E27FC236}">
                    <a16:creationId xmlns:a16="http://schemas.microsoft.com/office/drawing/2014/main" id="{531D59AA-6E31-5A49-95D3-C136FE52FAC7}"/>
                  </a:ext>
                </a:extLst>
              </p:cNvPr>
              <p:cNvSpPr txBox="1"/>
              <p:nvPr/>
            </p:nvSpPr>
            <p:spPr>
              <a:xfrm>
                <a:off x="-49369" y="-6685"/>
                <a:ext cx="3456787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任务拆解不够细，手工燃尽难统计总量变化，追溯性差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614" y="4850514"/>
            <a:ext cx="2277608" cy="7269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450" y="4868567"/>
            <a:ext cx="1235658" cy="771898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11109200" y="5958178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③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Before vs After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186" y="3074977"/>
            <a:ext cx="3462291" cy="29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833485" y="1038679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：右 129" title="年份箭头">
            <a:extLst>
              <a:ext uri="{FF2B5EF4-FFF2-40B4-BE49-F238E27FC236}">
                <a16:creationId xmlns:a16="http://schemas.microsoft.com/office/drawing/2014/main" id="{AD06FED0-DD62-614B-A5E3-0336E00261B4}"/>
              </a:ext>
            </a:extLst>
          </p:cNvPr>
          <p:cNvSpPr/>
          <p:nvPr/>
        </p:nvSpPr>
        <p:spPr>
          <a:xfrm>
            <a:off x="713580" y="162608"/>
            <a:ext cx="1572136" cy="53209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Sprint1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069124" y="162608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sprint2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3478878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sprint3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4888632" y="15536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sprint4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6298386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sprint5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7719178" y="146822"/>
            <a:ext cx="1622754" cy="53209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sprint6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9128932" y="14238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sprint7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10538686" y="15016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sprint8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D6626ECD-B262-C449-A5A5-F8851BBB4B4B}"/>
              </a:ext>
            </a:extLst>
          </p:cNvPr>
          <p:cNvGrpSpPr/>
          <p:nvPr/>
        </p:nvGrpSpPr>
        <p:grpSpPr>
          <a:xfrm>
            <a:off x="2069124" y="3090242"/>
            <a:ext cx="5078861" cy="1270001"/>
            <a:chOff x="0" y="0"/>
            <a:chExt cx="5078858" cy="1270000"/>
          </a:xfrm>
        </p:grpSpPr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A48DBBAA-4E95-C64F-B6E4-5484CBA2BAC7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29" name="Rectangle">
                <a:extLst>
                  <a:ext uri="{FF2B5EF4-FFF2-40B4-BE49-F238E27FC236}">
                    <a16:creationId xmlns:a16="http://schemas.microsoft.com/office/drawing/2014/main" id="{F830B03E-72F6-1E40-A4AA-BED1CFB3EC4D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30" name="Shape">
                <a:extLst>
                  <a:ext uri="{FF2B5EF4-FFF2-40B4-BE49-F238E27FC236}">
                    <a16:creationId xmlns:a16="http://schemas.microsoft.com/office/drawing/2014/main" id="{EFDC927D-D76A-514E-938F-7D5564D99B22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28" name="03">
              <a:extLst>
                <a:ext uri="{FF2B5EF4-FFF2-40B4-BE49-F238E27FC236}">
                  <a16:creationId xmlns:a16="http://schemas.microsoft.com/office/drawing/2014/main" id="{1F26B85A-C35A-1549-B392-04BF72CE7733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</a:t>
              </a:r>
              <a:r>
                <a:rPr lang="en-US" altLang="zh-CN" sz="2000" kern="0" dirty="0">
                  <a:latin typeface="+mn-ea"/>
                </a:rPr>
                <a:t>2</a:t>
              </a:r>
              <a:endParaRPr sz="2000" kern="0" dirty="0">
                <a:latin typeface="+mn-ea"/>
              </a:endParaRPr>
            </a:p>
          </p:txBody>
        </p:sp>
      </p:grpSp>
      <p:grpSp>
        <p:nvGrpSpPr>
          <p:cNvPr id="46" name="Group">
            <a:extLst>
              <a:ext uri="{FF2B5EF4-FFF2-40B4-BE49-F238E27FC236}">
                <a16:creationId xmlns:a16="http://schemas.microsoft.com/office/drawing/2014/main" id="{C32DA99F-9804-6D49-805F-4A9F52ECFDDE}"/>
              </a:ext>
            </a:extLst>
          </p:cNvPr>
          <p:cNvGrpSpPr/>
          <p:nvPr/>
        </p:nvGrpSpPr>
        <p:grpSpPr>
          <a:xfrm>
            <a:off x="7453925" y="1512218"/>
            <a:ext cx="5078861" cy="1270000"/>
            <a:chOff x="0" y="0"/>
            <a:chExt cx="5078859" cy="1270000"/>
          </a:xfrm>
        </p:grpSpPr>
        <p:grpSp>
          <p:nvGrpSpPr>
            <p:cNvPr id="47" name="Group">
              <a:extLst>
                <a:ext uri="{FF2B5EF4-FFF2-40B4-BE49-F238E27FC236}">
                  <a16:creationId xmlns:a16="http://schemas.microsoft.com/office/drawing/2014/main" id="{EA01A32B-CF12-9549-8822-B72418F3D2A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51" name="Group">
                <a:extLst>
                  <a:ext uri="{FF2B5EF4-FFF2-40B4-BE49-F238E27FC236}">
                    <a16:creationId xmlns:a16="http://schemas.microsoft.com/office/drawing/2014/main" id="{0D7902E8-6990-8542-B88E-1BE46CA0FFAC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53" name="Rectangle">
                  <a:extLst>
                    <a:ext uri="{FF2B5EF4-FFF2-40B4-BE49-F238E27FC236}">
                      <a16:creationId xmlns:a16="http://schemas.microsoft.com/office/drawing/2014/main" id="{89912C65-2732-954A-81BC-73B67B11EE8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741B2E11-87AA-784E-928B-8C954F389B55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52" name="02">
                <a:extLst>
                  <a:ext uri="{FF2B5EF4-FFF2-40B4-BE49-F238E27FC236}">
                    <a16:creationId xmlns:a16="http://schemas.microsoft.com/office/drawing/2014/main" id="{B7E0E7FE-BC38-0043-9C1E-8B38248CCFB1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48" name="Group">
              <a:extLst>
                <a:ext uri="{FF2B5EF4-FFF2-40B4-BE49-F238E27FC236}">
                  <a16:creationId xmlns:a16="http://schemas.microsoft.com/office/drawing/2014/main" id="{C4C059ED-8EC9-A049-B9AD-FF025C3759E0}"/>
                </a:ext>
              </a:extLst>
            </p:cNvPr>
            <p:cNvGrpSpPr/>
            <p:nvPr/>
          </p:nvGrpSpPr>
          <p:grpSpPr>
            <a:xfrm>
              <a:off x="171011" y="28801"/>
              <a:ext cx="3491123" cy="835295"/>
              <a:chOff x="-143611" y="-92269"/>
              <a:chExt cx="3491122" cy="835294"/>
            </a:xfrm>
          </p:grpSpPr>
          <p:sp>
            <p:nvSpPr>
              <p:cNvPr id="49" name="Cras justo odio, facilisis in, egestas eget dapibus quam.">
                <a:extLst>
                  <a:ext uri="{FF2B5EF4-FFF2-40B4-BE49-F238E27FC236}">
                    <a16:creationId xmlns:a16="http://schemas.microsoft.com/office/drawing/2014/main" id="{EF0CA105-2C50-424D-B6EF-732058951A1A}"/>
                  </a:ext>
                </a:extLst>
              </p:cNvPr>
              <p:cNvSpPr txBox="1"/>
              <p:nvPr/>
            </p:nvSpPr>
            <p:spPr>
              <a:xfrm>
                <a:off x="-143611" y="234627"/>
                <a:ext cx="3096342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APK 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增加自检机制③</a:t>
                </a: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50" name="Sem Nullam">
                <a:extLst>
                  <a:ext uri="{FF2B5EF4-FFF2-40B4-BE49-F238E27FC236}">
                    <a16:creationId xmlns:a16="http://schemas.microsoft.com/office/drawing/2014/main" id="{E272F65A-8D23-5247-9B0B-5FB18259BDE5}"/>
                  </a:ext>
                </a:extLst>
              </p:cNvPr>
              <p:cNvSpPr txBox="1"/>
              <p:nvPr/>
            </p:nvSpPr>
            <p:spPr>
              <a:xfrm>
                <a:off x="30525" y="-92269"/>
                <a:ext cx="3316986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加强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APK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自检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&amp;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确认机制，避免测试临时受阻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79" name="Group">
            <a:extLst>
              <a:ext uri="{FF2B5EF4-FFF2-40B4-BE49-F238E27FC236}">
                <a16:creationId xmlns:a16="http://schemas.microsoft.com/office/drawing/2014/main" id="{8ABB7016-CF34-9747-9F93-9B57AB43181D}"/>
              </a:ext>
            </a:extLst>
          </p:cNvPr>
          <p:cNvGrpSpPr/>
          <p:nvPr/>
        </p:nvGrpSpPr>
        <p:grpSpPr>
          <a:xfrm>
            <a:off x="2069124" y="1512218"/>
            <a:ext cx="5078861" cy="1270000"/>
            <a:chOff x="0" y="0"/>
            <a:chExt cx="5078858" cy="1270000"/>
          </a:xfrm>
        </p:grpSpPr>
        <p:grpSp>
          <p:nvGrpSpPr>
            <p:cNvPr id="80" name="Group">
              <a:extLst>
                <a:ext uri="{FF2B5EF4-FFF2-40B4-BE49-F238E27FC236}">
                  <a16:creationId xmlns:a16="http://schemas.microsoft.com/office/drawing/2014/main" id="{9C6EE225-F578-DC41-A598-A2B38D6527B1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82" name="Rectangle">
                <a:extLst>
                  <a:ext uri="{FF2B5EF4-FFF2-40B4-BE49-F238E27FC236}">
                    <a16:creationId xmlns:a16="http://schemas.microsoft.com/office/drawing/2014/main" id="{7DB493C2-5CEF-864D-A493-59CFF6265D2B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8E0F2C6F-127E-AF44-8220-8876E6E3AB14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7A8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81" name="01">
              <a:extLst>
                <a:ext uri="{FF2B5EF4-FFF2-40B4-BE49-F238E27FC236}">
                  <a16:creationId xmlns:a16="http://schemas.microsoft.com/office/drawing/2014/main" id="{3A04D3C2-6D8F-E84D-B9B1-43B845914CA8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>
                  <a:latin typeface="+mn-ea"/>
                </a:rPr>
                <a:t>01</a:t>
              </a: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BEEBFCF5-81C7-8847-B5B6-F5F55C6DBB6D}"/>
              </a:ext>
            </a:extLst>
          </p:cNvPr>
          <p:cNvGrpSpPr/>
          <p:nvPr/>
        </p:nvGrpSpPr>
        <p:grpSpPr>
          <a:xfrm>
            <a:off x="2155063" y="1609574"/>
            <a:ext cx="3755423" cy="952495"/>
            <a:chOff x="-1" y="-1665"/>
            <a:chExt cx="3755421" cy="1899126"/>
          </a:xfrm>
        </p:grpSpPr>
        <p:sp>
          <p:nvSpPr>
            <p:cNvPr id="85" name="Nullam quis risus eget urna mollis ornare vel eu leo.">
              <a:extLst>
                <a:ext uri="{FF2B5EF4-FFF2-40B4-BE49-F238E27FC236}">
                  <a16:creationId xmlns:a16="http://schemas.microsoft.com/office/drawing/2014/main" id="{6ECB0BC8-FAE1-A940-9FFA-F81569B0EB10}"/>
                </a:ext>
              </a:extLst>
            </p:cNvPr>
            <p:cNvSpPr txBox="1"/>
            <p:nvPr/>
          </p:nvSpPr>
          <p:spPr>
            <a:xfrm>
              <a:off x="0" y="671199"/>
              <a:ext cx="3755420" cy="508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PJM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宣导需求</a:t>
              </a:r>
              <a:r>
                <a:rPr lang="zh-CN" altLang="en-US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锁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住后，</a:t>
              </a:r>
              <a:r>
                <a: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Planning</a:t>
              </a:r>
              <a:r>
                <a:rPr lang="zh-CN" altLang="en-US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只允许微调并拉齐，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确保前期评估更充分</a:t>
              </a:r>
              <a:endParaRPr lang="en-US" altLang="zh-CN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配合</a:t>
              </a:r>
              <a:r>
                <a:rPr lang="en-US" altLang="zh-CN" sz="900" kern="0" dirty="0" err="1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icafe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燃尽图管控</a:t>
              </a:r>
              <a:r>
                <a:rPr lang="zh-CN" altLang="en-US" sz="8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①</a:t>
              </a:r>
              <a:endPara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6" name="Sem Nullam">
              <a:extLst>
                <a:ext uri="{FF2B5EF4-FFF2-40B4-BE49-F238E27FC236}">
                  <a16:creationId xmlns:a16="http://schemas.microsoft.com/office/drawing/2014/main" id="{8D39E81D-525A-BC40-9C6E-CED32346DE75}"/>
                </a:ext>
              </a:extLst>
            </p:cNvPr>
            <p:cNvSpPr txBox="1"/>
            <p:nvPr/>
          </p:nvSpPr>
          <p:spPr>
            <a:xfrm>
              <a:off x="159740" y="-1665"/>
              <a:ext cx="3543464" cy="381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需求评审</a:t>
              </a:r>
              <a:r>
                <a:rPr lang="en-US" altLang="zh-CN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&amp;planning</a:t>
              </a: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评审力度，控制计划外任务</a:t>
              </a:r>
              <a:endParaRPr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7" name="Sem Nullam">
              <a:extLst>
                <a:ext uri="{FF2B5EF4-FFF2-40B4-BE49-F238E27FC236}">
                  <a16:creationId xmlns:a16="http://schemas.microsoft.com/office/drawing/2014/main" id="{AE1A7EEE-8F4C-174F-A138-01FE74D800CE}"/>
                </a:ext>
              </a:extLst>
            </p:cNvPr>
            <p:cNvSpPr txBox="1"/>
            <p:nvPr/>
          </p:nvSpPr>
          <p:spPr>
            <a:xfrm>
              <a:off x="-1" y="1515942"/>
              <a:ext cx="2794001" cy="381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endPara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</p:grpSp>
      <p:sp>
        <p:nvSpPr>
          <p:cNvPr id="88" name="Cras mattis consectetur purus sit amet fermentum.">
            <a:extLst>
              <a:ext uri="{FF2B5EF4-FFF2-40B4-BE49-F238E27FC236}">
                <a16:creationId xmlns:a16="http://schemas.microsoft.com/office/drawing/2014/main" id="{72A6E8E0-CE87-6142-824B-931B504A3E58}"/>
              </a:ext>
            </a:extLst>
          </p:cNvPr>
          <p:cNvSpPr txBox="1"/>
          <p:nvPr/>
        </p:nvSpPr>
        <p:spPr>
          <a:xfrm>
            <a:off x="2202642" y="3525625"/>
            <a:ext cx="3478078" cy="704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/>
          <a:p>
            <a:pPr marL="285750" indent="-285750" defTabSz="584200" fontAlgn="auto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Daily</a:t>
            </a:r>
            <a:r>
              <a:rPr lang="zh-CN" altLang="en-US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环境迁移</a:t>
            </a:r>
            <a:r>
              <a:rPr lang="zh-CN" altLang="en-US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云端，数据自动部署，日志自动存储，</a:t>
            </a:r>
            <a:r>
              <a: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zh-CN" altLang="en-US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群自动报警</a:t>
            </a:r>
            <a:r>
              <a:rPr lang="zh-CN" altLang="en-US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②</a:t>
            </a:r>
            <a:endParaRPr lang="en-US" altLang="zh-CN" sz="900" kern="0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sp>
        <p:nvSpPr>
          <p:cNvPr id="89" name="Tristique Inceptos">
            <a:extLst>
              <a:ext uri="{FF2B5EF4-FFF2-40B4-BE49-F238E27FC236}">
                <a16:creationId xmlns:a16="http://schemas.microsoft.com/office/drawing/2014/main" id="{C9EA1EE5-92F5-CC4E-AF67-E0E18CB32046}"/>
              </a:ext>
            </a:extLst>
          </p:cNvPr>
          <p:cNvSpPr txBox="1"/>
          <p:nvPr/>
        </p:nvSpPr>
        <p:spPr>
          <a:xfrm>
            <a:off x="2296344" y="3097956"/>
            <a:ext cx="3556276" cy="381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57200">
              <a:lnSpc>
                <a:spcPct val="100000"/>
              </a:lnSpc>
              <a:spcBef>
                <a:spcPts val="5500"/>
              </a:spcBef>
              <a:defRPr sz="2500">
                <a:solidFill>
                  <a:srgbClr val="3484C9"/>
                </a:solidFill>
              </a:defRPr>
            </a:lvl1pPr>
          </a:lstStyle>
          <a:p>
            <a:pPr fontAlgn="auto" hangingPunct="0">
              <a:spcAft>
                <a:spcPts val="0"/>
              </a:spcAft>
            </a:pPr>
            <a:r>
              <a:rPr lang="en-US" altLang="zh-CN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Daily test </a:t>
            </a:r>
            <a:r>
              <a:rPr lang="zh-CN" altLang="en-US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开始云端化，稳定性提升</a:t>
            </a:r>
            <a:endParaRPr sz="11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96726" y="954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</a:t>
            </a:r>
            <a:r>
              <a:rPr lang="zh-CN" altLang="en-US" sz="1800" b="1" kern="0" dirty="0" smtClean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52059" y="9523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1959244" y="5990390"/>
            <a:ext cx="213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关键说明：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①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 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每天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check 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燃尽，总工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时变更幅度</a:t>
            </a:r>
            <a:r>
              <a:rPr lang="en-US" altLang="zh-CN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8%,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相比上个迭代</a:t>
            </a:r>
            <a:r>
              <a:rPr lang="en-US" altLang="zh-CN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20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%+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明显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改善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。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464545" y="5732400"/>
            <a:ext cx="301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②</a:t>
            </a:r>
            <a:r>
              <a:rPr lang="en-US" altLang="zh-CN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Daily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环境本地服务器迁移到云端服务器。</a:t>
            </a:r>
            <a:endParaRPr lang="en-US" altLang="zh-CN" sz="800" kern="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数据云端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化，自动部署</a:t>
            </a:r>
            <a:endParaRPr lang="en-US" altLang="zh-CN" sz="800" kern="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Daily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机器人，失败任务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自动报警。</a:t>
            </a:r>
            <a:endParaRPr lang="en-US" altLang="zh-CN" sz="800" kern="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搭建服务端，自动存储测试数据，并提供日志查询能力。</a:t>
            </a:r>
            <a:endParaRPr lang="en-US" altLang="zh-CN" sz="800" kern="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接口测试频率，小时运行</a:t>
            </a:r>
            <a:r>
              <a:rPr lang="en-US" altLang="zh-CN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。：</a:t>
            </a:r>
            <a:endParaRPr lang="en-US" altLang="zh-CN" sz="800" kern="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0232076" y="5839764"/>
            <a:ext cx="238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④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S6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后半段开始，各域开始重点监控</a:t>
            </a:r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天级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超期未完成的任务</a:t>
            </a:r>
            <a:endParaRPr lang="en-US" altLang="zh-CN" sz="800" kern="0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cxnSp>
        <p:nvCxnSpPr>
          <p:cNvPr id="96" name="Straight Connector 162">
            <a:extLst>
              <a:ext uri="{FF2B5EF4-FFF2-40B4-BE49-F238E27FC236}">
                <a16:creationId xmlns:a16="http://schemas.microsoft.com/office/drawing/2014/main" id="{B04AC5AC-D35C-2248-B5B8-642C38068BDA}"/>
              </a:ext>
            </a:extLst>
          </p:cNvPr>
          <p:cNvCxnSpPr>
            <a:cxnSpLocks/>
          </p:cNvCxnSpPr>
          <p:nvPr/>
        </p:nvCxnSpPr>
        <p:spPr>
          <a:xfrm>
            <a:off x="7283063" y="1485642"/>
            <a:ext cx="42415" cy="48315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7478579" y="5855512"/>
            <a:ext cx="2385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③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QA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拉取路试包由渲染域，引擎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SDK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，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ref-app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三方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RD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联合快速确认再路试，避免导致路试阻塞，浪费效率。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06" y="4813642"/>
            <a:ext cx="2619186" cy="1010217"/>
          </a:xfrm>
          <a:prstGeom prst="rect">
            <a:avLst/>
          </a:prstGeom>
        </p:spPr>
      </p:pic>
      <p:grpSp>
        <p:nvGrpSpPr>
          <p:cNvPr id="74" name="Group">
            <a:extLst>
              <a:ext uri="{FF2B5EF4-FFF2-40B4-BE49-F238E27FC236}">
                <a16:creationId xmlns:a16="http://schemas.microsoft.com/office/drawing/2014/main" id="{43D366A6-1410-4241-8574-CF2F04F4C574}"/>
              </a:ext>
            </a:extLst>
          </p:cNvPr>
          <p:cNvGrpSpPr/>
          <p:nvPr/>
        </p:nvGrpSpPr>
        <p:grpSpPr>
          <a:xfrm>
            <a:off x="7453925" y="3090242"/>
            <a:ext cx="5078861" cy="1270001"/>
            <a:chOff x="0" y="0"/>
            <a:chExt cx="5078859" cy="1270000"/>
          </a:xfrm>
        </p:grpSpPr>
        <p:grpSp>
          <p:nvGrpSpPr>
            <p:cNvPr id="75" name="Group">
              <a:extLst>
                <a:ext uri="{FF2B5EF4-FFF2-40B4-BE49-F238E27FC236}">
                  <a16:creationId xmlns:a16="http://schemas.microsoft.com/office/drawing/2014/main" id="{23ACAF92-4122-404C-860C-BE7C534BA6FE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90" name="Group">
                <a:extLst>
                  <a:ext uri="{FF2B5EF4-FFF2-40B4-BE49-F238E27FC236}">
                    <a16:creationId xmlns:a16="http://schemas.microsoft.com/office/drawing/2014/main" id="{3C28820F-C533-C44A-B80D-03F83F0F4A5A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97" name="Rectangle">
                  <a:extLst>
                    <a:ext uri="{FF2B5EF4-FFF2-40B4-BE49-F238E27FC236}">
                      <a16:creationId xmlns:a16="http://schemas.microsoft.com/office/drawing/2014/main" id="{576F8F8C-9E3F-C94C-8E11-CB70E92EC460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98" name="Shape">
                  <a:extLst>
                    <a:ext uri="{FF2B5EF4-FFF2-40B4-BE49-F238E27FC236}">
                      <a16:creationId xmlns:a16="http://schemas.microsoft.com/office/drawing/2014/main" id="{46F30388-3DAF-C64D-B75B-706089AD0BF3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EC3E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93" name="04">
                <a:extLst>
                  <a:ext uri="{FF2B5EF4-FFF2-40B4-BE49-F238E27FC236}">
                    <a16:creationId xmlns:a16="http://schemas.microsoft.com/office/drawing/2014/main" id="{9C1FA4AE-4553-9441-AA64-7330EA2B0029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76" name="Group">
              <a:extLst>
                <a:ext uri="{FF2B5EF4-FFF2-40B4-BE49-F238E27FC236}">
                  <a16:creationId xmlns:a16="http://schemas.microsoft.com/office/drawing/2014/main" id="{F5943287-4D87-FF4E-92AE-B20EE9359470}"/>
                </a:ext>
              </a:extLst>
            </p:cNvPr>
            <p:cNvGrpSpPr/>
            <p:nvPr/>
          </p:nvGrpSpPr>
          <p:grpSpPr>
            <a:xfrm>
              <a:off x="314622" y="121070"/>
              <a:ext cx="3347512" cy="1077838"/>
              <a:chOff x="0" y="0"/>
              <a:chExt cx="3347511" cy="1077837"/>
            </a:xfrm>
          </p:grpSpPr>
          <p:sp>
            <p:nvSpPr>
              <p:cNvPr id="77" name="Lorem ipsum dolor sit amet, consectetur adipiscing elit.">
                <a:extLst>
                  <a:ext uri="{FF2B5EF4-FFF2-40B4-BE49-F238E27FC236}">
                    <a16:creationId xmlns:a16="http://schemas.microsoft.com/office/drawing/2014/main" id="{A34CEF9D-16FE-2B46-8792-49EB55C56FE3}"/>
                  </a:ext>
                </a:extLst>
              </p:cNvPr>
              <p:cNvSpPr txBox="1"/>
              <p:nvPr/>
            </p:nvSpPr>
            <p:spPr>
              <a:xfrm>
                <a:off x="0" y="443262"/>
                <a:ext cx="2794000" cy="634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不只看燃尽图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，要坚决加强任务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天级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进度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check</a:t>
                </a:r>
                <a:endPara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78" name="Cursus Vulputate">
                <a:extLst>
                  <a:ext uri="{FF2B5EF4-FFF2-40B4-BE49-F238E27FC236}">
                    <a16:creationId xmlns:a16="http://schemas.microsoft.com/office/drawing/2014/main" id="{531D59AA-6E31-5A49-95D3-C136FE52FAC7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47511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进度管理，部分域过于只看燃尽图，但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delay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并不直接反馈到燃尽图上</a:t>
                </a:r>
                <a:endPara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pic>
        <p:nvPicPr>
          <p:cNvPr id="19461" name="Picture 5" descr="C:\Users\FANCHE~1\AppData\Local\Temp\BaiduHi\48ABE1BA-3C50-4655-A4F4-F16C37EBEEE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12" y="4872894"/>
            <a:ext cx="1475080" cy="9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Users\WANGSH~1\AppData\Local\Temp\BaiduHi\0A241144-AB15-4ED5-8A18-0779574669B0.jpg">
            <a:extLst>
              <a:ext uri="{FF2B5EF4-FFF2-40B4-BE49-F238E27FC236}">
                <a16:creationId xmlns:a16="http://schemas.microsoft.com/office/drawing/2014/main" id="{B598674A-A34E-461B-94A7-4AE538FD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725" y="4481888"/>
            <a:ext cx="1525910" cy="6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WANGSH~1\AppData\Local\Temp\BaiduHi\67FF0FEB-1E12-4CC9-9043-73C692A6B373.jpg">
            <a:extLst>
              <a:ext uri="{FF2B5EF4-FFF2-40B4-BE49-F238E27FC236}">
                <a16:creationId xmlns:a16="http://schemas.microsoft.com/office/drawing/2014/main" id="{3361AED9-DE08-414A-A474-5C5759A2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91" y="5112618"/>
            <a:ext cx="1322813" cy="74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4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833485" y="1038679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：右 129" title="年份箭头">
            <a:extLst>
              <a:ext uri="{FF2B5EF4-FFF2-40B4-BE49-F238E27FC236}">
                <a16:creationId xmlns:a16="http://schemas.microsoft.com/office/drawing/2014/main" id="{AD06FED0-DD62-614B-A5E3-0336E00261B4}"/>
              </a:ext>
            </a:extLst>
          </p:cNvPr>
          <p:cNvSpPr/>
          <p:nvPr/>
        </p:nvSpPr>
        <p:spPr>
          <a:xfrm>
            <a:off x="713580" y="162608"/>
            <a:ext cx="1572136" cy="53209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Sprint1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069124" y="162608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sprint2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3478878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sprint3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4888632" y="15536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sprint4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6298386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sprint5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7719178" y="14682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sprint6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9128932" y="142384"/>
            <a:ext cx="1622754" cy="53209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sprint7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10538686" y="15016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sprint8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D6626ECD-B262-C449-A5A5-F8851BBB4B4B}"/>
              </a:ext>
            </a:extLst>
          </p:cNvPr>
          <p:cNvGrpSpPr/>
          <p:nvPr/>
        </p:nvGrpSpPr>
        <p:grpSpPr>
          <a:xfrm>
            <a:off x="2069124" y="3090242"/>
            <a:ext cx="5078861" cy="1270001"/>
            <a:chOff x="0" y="0"/>
            <a:chExt cx="5078858" cy="1270000"/>
          </a:xfrm>
        </p:grpSpPr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A48DBBAA-4E95-C64F-B6E4-5484CBA2BAC7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29" name="Rectangle">
                <a:extLst>
                  <a:ext uri="{FF2B5EF4-FFF2-40B4-BE49-F238E27FC236}">
                    <a16:creationId xmlns:a16="http://schemas.microsoft.com/office/drawing/2014/main" id="{F830B03E-72F6-1E40-A4AA-BED1CFB3EC4D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30" name="Shape">
                <a:extLst>
                  <a:ext uri="{FF2B5EF4-FFF2-40B4-BE49-F238E27FC236}">
                    <a16:creationId xmlns:a16="http://schemas.microsoft.com/office/drawing/2014/main" id="{EFDC927D-D76A-514E-938F-7D5564D99B22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28" name="03">
              <a:extLst>
                <a:ext uri="{FF2B5EF4-FFF2-40B4-BE49-F238E27FC236}">
                  <a16:creationId xmlns:a16="http://schemas.microsoft.com/office/drawing/2014/main" id="{1F26B85A-C35A-1549-B392-04BF72CE7733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</a:t>
              </a:r>
              <a:r>
                <a:rPr lang="en-US" altLang="zh-CN" sz="2000" kern="0" dirty="0">
                  <a:latin typeface="+mn-ea"/>
                </a:rPr>
                <a:t>2</a:t>
              </a:r>
              <a:endParaRPr sz="2000" kern="0" dirty="0">
                <a:latin typeface="+mn-ea"/>
              </a:endParaRPr>
            </a:p>
          </p:txBody>
        </p:sp>
      </p:grpSp>
      <p:grpSp>
        <p:nvGrpSpPr>
          <p:cNvPr id="46" name="Group">
            <a:extLst>
              <a:ext uri="{FF2B5EF4-FFF2-40B4-BE49-F238E27FC236}">
                <a16:creationId xmlns:a16="http://schemas.microsoft.com/office/drawing/2014/main" id="{C32DA99F-9804-6D49-805F-4A9F52ECFDDE}"/>
              </a:ext>
            </a:extLst>
          </p:cNvPr>
          <p:cNvGrpSpPr/>
          <p:nvPr/>
        </p:nvGrpSpPr>
        <p:grpSpPr>
          <a:xfrm>
            <a:off x="7453925" y="1512218"/>
            <a:ext cx="5078861" cy="1270000"/>
            <a:chOff x="0" y="0"/>
            <a:chExt cx="5078859" cy="1270000"/>
          </a:xfrm>
        </p:grpSpPr>
        <p:grpSp>
          <p:nvGrpSpPr>
            <p:cNvPr id="47" name="Group">
              <a:extLst>
                <a:ext uri="{FF2B5EF4-FFF2-40B4-BE49-F238E27FC236}">
                  <a16:creationId xmlns:a16="http://schemas.microsoft.com/office/drawing/2014/main" id="{EA01A32B-CF12-9549-8822-B72418F3D2A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51" name="Group">
                <a:extLst>
                  <a:ext uri="{FF2B5EF4-FFF2-40B4-BE49-F238E27FC236}">
                    <a16:creationId xmlns:a16="http://schemas.microsoft.com/office/drawing/2014/main" id="{0D7902E8-6990-8542-B88E-1BE46CA0FFAC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53" name="Rectangle">
                  <a:extLst>
                    <a:ext uri="{FF2B5EF4-FFF2-40B4-BE49-F238E27FC236}">
                      <a16:creationId xmlns:a16="http://schemas.microsoft.com/office/drawing/2014/main" id="{89912C65-2732-954A-81BC-73B67B11EE8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741B2E11-87AA-784E-928B-8C954F389B55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52" name="02">
                <a:extLst>
                  <a:ext uri="{FF2B5EF4-FFF2-40B4-BE49-F238E27FC236}">
                    <a16:creationId xmlns:a16="http://schemas.microsoft.com/office/drawing/2014/main" id="{B7E0E7FE-BC38-0043-9C1E-8B38248CCFB1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48" name="Group">
              <a:extLst>
                <a:ext uri="{FF2B5EF4-FFF2-40B4-BE49-F238E27FC236}">
                  <a16:creationId xmlns:a16="http://schemas.microsoft.com/office/drawing/2014/main" id="{C4C059ED-8EC9-A049-B9AD-FF025C3759E0}"/>
                </a:ext>
              </a:extLst>
            </p:cNvPr>
            <p:cNvGrpSpPr/>
            <p:nvPr/>
          </p:nvGrpSpPr>
          <p:grpSpPr>
            <a:xfrm>
              <a:off x="171011" y="28801"/>
              <a:ext cx="3491123" cy="835295"/>
              <a:chOff x="-143611" y="-92269"/>
              <a:chExt cx="3491122" cy="835294"/>
            </a:xfrm>
          </p:grpSpPr>
          <p:sp>
            <p:nvSpPr>
              <p:cNvPr id="49" name="Cras justo odio, facilisis in, egestas eget dapibus quam.">
                <a:extLst>
                  <a:ext uri="{FF2B5EF4-FFF2-40B4-BE49-F238E27FC236}">
                    <a16:creationId xmlns:a16="http://schemas.microsoft.com/office/drawing/2014/main" id="{EF0CA105-2C50-424D-B6EF-732058951A1A}"/>
                  </a:ext>
                </a:extLst>
              </p:cNvPr>
              <p:cNvSpPr txBox="1"/>
              <p:nvPr/>
            </p:nvSpPr>
            <p:spPr>
              <a:xfrm>
                <a:off x="-143611" y="234627"/>
                <a:ext cx="2913748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质量为先，坚决落实</a:t>
                </a:r>
                <a:r>
                  <a:rPr lang="en-US" altLang="zh-CN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P0bug&gt;hard commit&gt;soft commit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需求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③</a:t>
                </a: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迭代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8 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需求总量控制，总需求控制在迭代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7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的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50%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 ④</a:t>
                </a:r>
                <a:endPara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 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soft commit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比例控在</a:t>
                </a:r>
                <a:r>
                  <a:rPr lang="en-US" altLang="zh-CN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20%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以下</a:t>
                </a:r>
                <a:endParaRPr lang="en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50" name="Sem Nullam">
                <a:extLst>
                  <a:ext uri="{FF2B5EF4-FFF2-40B4-BE49-F238E27FC236}">
                    <a16:creationId xmlns:a16="http://schemas.microsoft.com/office/drawing/2014/main" id="{E272F65A-8D23-5247-9B0B-5FB18259BDE5}"/>
                  </a:ext>
                </a:extLst>
              </p:cNvPr>
              <p:cNvSpPr txBox="1"/>
              <p:nvPr/>
            </p:nvSpPr>
            <p:spPr>
              <a:xfrm>
                <a:off x="30525" y="-92269"/>
                <a:ext cx="3316986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P0P1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修复首次修复数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&lt;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新增数，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bug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未修复趋势扩大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79" name="Group">
            <a:extLst>
              <a:ext uri="{FF2B5EF4-FFF2-40B4-BE49-F238E27FC236}">
                <a16:creationId xmlns:a16="http://schemas.microsoft.com/office/drawing/2014/main" id="{8ABB7016-CF34-9747-9F93-9B57AB43181D}"/>
              </a:ext>
            </a:extLst>
          </p:cNvPr>
          <p:cNvGrpSpPr/>
          <p:nvPr/>
        </p:nvGrpSpPr>
        <p:grpSpPr>
          <a:xfrm>
            <a:off x="2069124" y="1512218"/>
            <a:ext cx="5078861" cy="1270000"/>
            <a:chOff x="0" y="0"/>
            <a:chExt cx="5078858" cy="1270000"/>
          </a:xfrm>
        </p:grpSpPr>
        <p:grpSp>
          <p:nvGrpSpPr>
            <p:cNvPr id="80" name="Group">
              <a:extLst>
                <a:ext uri="{FF2B5EF4-FFF2-40B4-BE49-F238E27FC236}">
                  <a16:creationId xmlns:a16="http://schemas.microsoft.com/office/drawing/2014/main" id="{9C6EE225-F578-DC41-A598-A2B38D6527B1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82" name="Rectangle">
                <a:extLst>
                  <a:ext uri="{FF2B5EF4-FFF2-40B4-BE49-F238E27FC236}">
                    <a16:creationId xmlns:a16="http://schemas.microsoft.com/office/drawing/2014/main" id="{7DB493C2-5CEF-864D-A493-59CFF6265D2B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8E0F2C6F-127E-AF44-8220-8876E6E3AB14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7A8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81" name="01">
              <a:extLst>
                <a:ext uri="{FF2B5EF4-FFF2-40B4-BE49-F238E27FC236}">
                  <a16:creationId xmlns:a16="http://schemas.microsoft.com/office/drawing/2014/main" id="{3A04D3C2-6D8F-E84D-B9B1-43B845914CA8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>
                  <a:latin typeface="+mn-ea"/>
                </a:rPr>
                <a:t>01</a:t>
              </a: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BEEBFCF5-81C7-8847-B5B6-F5F55C6DBB6D}"/>
              </a:ext>
            </a:extLst>
          </p:cNvPr>
          <p:cNvGrpSpPr/>
          <p:nvPr/>
        </p:nvGrpSpPr>
        <p:grpSpPr>
          <a:xfrm>
            <a:off x="2155063" y="1609574"/>
            <a:ext cx="3755423" cy="952495"/>
            <a:chOff x="-1" y="-1665"/>
            <a:chExt cx="3755421" cy="1899126"/>
          </a:xfrm>
        </p:grpSpPr>
        <p:sp>
          <p:nvSpPr>
            <p:cNvPr id="85" name="Nullam quis risus eget urna mollis ornare vel eu leo.">
              <a:extLst>
                <a:ext uri="{FF2B5EF4-FFF2-40B4-BE49-F238E27FC236}">
                  <a16:creationId xmlns:a16="http://schemas.microsoft.com/office/drawing/2014/main" id="{6ECB0BC8-FAE1-A940-9FFA-F81569B0EB10}"/>
                </a:ext>
              </a:extLst>
            </p:cNvPr>
            <p:cNvSpPr txBox="1"/>
            <p:nvPr/>
          </p:nvSpPr>
          <p:spPr>
            <a:xfrm>
              <a:off x="0" y="671199"/>
              <a:ext cx="3755420" cy="508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持续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bug review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。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QA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误报，重复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bug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相比上个迭代改善</a:t>
              </a:r>
              <a:endPara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各域制定天级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bug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修复目标，每天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check</a:t>
              </a:r>
              <a:r>
                <a:rPr lang="zh-CN" altLang="en-US" sz="8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 </a:t>
              </a:r>
              <a:r>
                <a:rPr lang="zh-CN" altLang="en-US" sz="8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是否达成①</a:t>
              </a:r>
              <a:endPara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APP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域成瓶颈，增加人力，流转加速</a:t>
              </a:r>
              <a:endPara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6" name="Sem Nullam">
              <a:extLst>
                <a:ext uri="{FF2B5EF4-FFF2-40B4-BE49-F238E27FC236}">
                  <a16:creationId xmlns:a16="http://schemas.microsoft.com/office/drawing/2014/main" id="{8D39E81D-525A-BC40-9C6E-CED32346DE75}"/>
                </a:ext>
              </a:extLst>
            </p:cNvPr>
            <p:cNvSpPr txBox="1"/>
            <p:nvPr/>
          </p:nvSpPr>
          <p:spPr>
            <a:xfrm>
              <a:off x="159740" y="-1665"/>
              <a:ext cx="3543464" cy="381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需求容量未缩减，</a:t>
              </a:r>
              <a:r>
                <a:rPr lang="en-US" altLang="zh-CN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bug</a:t>
              </a: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修复量提高</a:t>
              </a:r>
              <a:r>
                <a:rPr lang="en-US" altLang="zh-CN"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3</a:t>
              </a:r>
              <a:r>
                <a:rPr lang="en-US" altLang="zh-CN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0%+</a:t>
              </a:r>
              <a:endParaRPr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7" name="Sem Nullam">
              <a:extLst>
                <a:ext uri="{FF2B5EF4-FFF2-40B4-BE49-F238E27FC236}">
                  <a16:creationId xmlns:a16="http://schemas.microsoft.com/office/drawing/2014/main" id="{AE1A7EEE-8F4C-174F-A138-01FE74D800CE}"/>
                </a:ext>
              </a:extLst>
            </p:cNvPr>
            <p:cNvSpPr txBox="1"/>
            <p:nvPr/>
          </p:nvSpPr>
          <p:spPr>
            <a:xfrm>
              <a:off x="-1" y="1515942"/>
              <a:ext cx="2794001" cy="381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endPara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</p:grpSp>
      <p:sp>
        <p:nvSpPr>
          <p:cNvPr id="88" name="Cras mattis consectetur purus sit amet fermentum.">
            <a:extLst>
              <a:ext uri="{FF2B5EF4-FFF2-40B4-BE49-F238E27FC236}">
                <a16:creationId xmlns:a16="http://schemas.microsoft.com/office/drawing/2014/main" id="{72A6E8E0-CE87-6142-824B-931B504A3E58}"/>
              </a:ext>
            </a:extLst>
          </p:cNvPr>
          <p:cNvSpPr txBox="1"/>
          <p:nvPr/>
        </p:nvSpPr>
        <p:spPr>
          <a:xfrm>
            <a:off x="2202642" y="3525625"/>
            <a:ext cx="2794002" cy="704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/>
          <a:p>
            <a:pPr marL="285750" indent="-285750" defTabSz="584200" fontAlgn="auto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赶在下迭代需求评审前，先</a:t>
            </a:r>
            <a:r>
              <a:rPr lang="en-US" altLang="zh-CN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case study</a:t>
            </a:r>
            <a:r>
              <a:rPr lang="zh-CN" altLang="en-US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②</a:t>
            </a:r>
            <a:endParaRPr lang="en-US" altLang="zh-CN" sz="900" kern="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sp>
        <p:nvSpPr>
          <p:cNvPr id="89" name="Tristique Inceptos">
            <a:extLst>
              <a:ext uri="{FF2B5EF4-FFF2-40B4-BE49-F238E27FC236}">
                <a16:creationId xmlns:a16="http://schemas.microsoft.com/office/drawing/2014/main" id="{C9EA1EE5-92F5-CC4E-AF67-E0E18CB32046}"/>
              </a:ext>
            </a:extLst>
          </p:cNvPr>
          <p:cNvSpPr txBox="1"/>
          <p:nvPr/>
        </p:nvSpPr>
        <p:spPr>
          <a:xfrm>
            <a:off x="2296344" y="3097956"/>
            <a:ext cx="3556276" cy="381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57200">
              <a:lnSpc>
                <a:spcPct val="100000"/>
              </a:lnSpc>
              <a:spcBef>
                <a:spcPts val="5500"/>
              </a:spcBef>
              <a:defRPr sz="2500">
                <a:solidFill>
                  <a:srgbClr val="3484C9"/>
                </a:solidFill>
              </a:defRPr>
            </a:lvl1pPr>
          </a:lstStyle>
          <a:p>
            <a:pPr fontAlgn="auto" hangingPunct="0">
              <a:spcAft>
                <a:spcPts val="0"/>
              </a:spcAft>
            </a:pPr>
            <a:r>
              <a:rPr lang="en-US" altLang="zh-CN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Hard commit</a:t>
            </a:r>
            <a:r>
              <a:rPr lang="zh-CN" altLang="en-US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需求移后，域负责人主动组织</a:t>
            </a:r>
            <a:r>
              <a:rPr lang="en-US" altLang="zh-CN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case study</a:t>
            </a:r>
            <a:endParaRPr sz="11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96726" y="954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</a:t>
            </a:r>
            <a:r>
              <a:rPr lang="zh-CN" altLang="en-US" sz="1800" b="1" kern="0" dirty="0" smtClean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52059" y="9523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1959244" y="5990390"/>
            <a:ext cx="193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关键说明：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①各域每天制定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bug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修复目标，天级监控达成情况。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499559" y="5962875"/>
            <a:ext cx="26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②渲染域，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ref-APP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域赶在回顾会前，主动组织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case study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，梳理预防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S8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再发生（见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case study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）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0157315" y="5855512"/>
            <a:ext cx="238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④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经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S8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评估，实际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S8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需求总量是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S7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的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79%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。</a:t>
            </a:r>
            <a:endParaRPr lang="en-US" altLang="zh-CN" sz="800" kern="0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  <a:p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（因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1231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全功能仍有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70+ hard commit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需求）</a:t>
            </a:r>
            <a:endParaRPr lang="en-US" altLang="zh-CN" sz="800" kern="0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cxnSp>
        <p:nvCxnSpPr>
          <p:cNvPr id="96" name="Straight Connector 162">
            <a:extLst>
              <a:ext uri="{FF2B5EF4-FFF2-40B4-BE49-F238E27FC236}">
                <a16:creationId xmlns:a16="http://schemas.microsoft.com/office/drawing/2014/main" id="{B04AC5AC-D35C-2248-B5B8-642C38068BDA}"/>
              </a:ext>
            </a:extLst>
          </p:cNvPr>
          <p:cNvCxnSpPr>
            <a:cxnSpLocks/>
          </p:cNvCxnSpPr>
          <p:nvPr/>
        </p:nvCxnSpPr>
        <p:spPr>
          <a:xfrm>
            <a:off x="7283063" y="1485642"/>
            <a:ext cx="42415" cy="48315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118" y="4497755"/>
            <a:ext cx="1958657" cy="1465120"/>
          </a:xfrm>
          <a:prstGeom prst="rect">
            <a:avLst/>
          </a:prstGeom>
        </p:spPr>
      </p:pic>
      <p:pic>
        <p:nvPicPr>
          <p:cNvPr id="69" name="Picture 1" descr="C:\Users\FANCHE~1\AppData\Local\Temp\BaiduHi\3032D5C5-4EC9-43DA-A1AD-9F69BF52D6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31" y="4413844"/>
            <a:ext cx="1166596" cy="157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文本框 69"/>
          <p:cNvSpPr txBox="1"/>
          <p:nvPr/>
        </p:nvSpPr>
        <p:spPr>
          <a:xfrm>
            <a:off x="5551876" y="4430605"/>
            <a:ext cx="173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Case study </a:t>
            </a:r>
            <a:r>
              <a:rPr lang="zh-CN" altLang="en-US" sz="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链接：</a:t>
            </a:r>
            <a:endParaRPr lang="en-US" altLang="zh-CN" sz="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【6.0-</a:t>
            </a:r>
            <a:r>
              <a:rPr lang="zh-CN" altLang="en-US" sz="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渲染域</a:t>
            </a:r>
            <a:r>
              <a:rPr lang="en-US" altLang="zh-CN" sz="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2021121601】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  <a:hlinkClick r:id=""/>
            </a:endParaRPr>
          </a:p>
          <a:p>
            <a:pPr>
              <a:lnSpc>
                <a:spcPct val="150000"/>
              </a:lnSpc>
            </a:pP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"/>
              </a:rPr>
              <a:t>http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://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agroup.baidu.com/rjgj/view/office/4649324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6.0-</a:t>
            </a:r>
            <a:r>
              <a:rPr lang="zh-CN" altLang="en-US" sz="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渲染域</a:t>
            </a:r>
            <a:r>
              <a:rPr lang="en-US" altLang="zh-CN" sz="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-2021121602】</a:t>
            </a:r>
            <a:endParaRPr lang="en-US" altLang="zh-CN" sz="600" dirty="0" smtClean="0">
              <a:latin typeface="微软雅黑" panose="020B0503020204020204" pitchFamily="34" charset="-122"/>
              <a:ea typeface="微软雅黑" panose="020B0503020204020204" pitchFamily="34" charset="-122"/>
              <a:hlinkClick r:id=""/>
            </a:endParaRPr>
          </a:p>
          <a:p>
            <a:pPr>
              <a:lnSpc>
                <a:spcPct val="150000"/>
              </a:lnSpc>
            </a:pP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"/>
              </a:rPr>
              <a:t>http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://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agroup.baidu.com/rjgj/view/office/4649325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【6.0-ref-app-2021121701】</a:t>
            </a:r>
            <a:endParaRPr lang="en-US" altLang="zh-CN" sz="600" b="1" dirty="0">
              <a:latin typeface="微软雅黑" panose="020B0503020204020204" pitchFamily="34" charset="-122"/>
              <a:ea typeface="微软雅黑" panose="020B0503020204020204" pitchFamily="34" charset="-122"/>
              <a:hlinkClick r:id="rId7"/>
            </a:endParaRPr>
          </a:p>
          <a:p>
            <a:pPr>
              <a:lnSpc>
                <a:spcPct val="150000"/>
              </a:lnSpc>
            </a:pP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://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agroup.baidu.com/rjgj/view/office/4644216</a:t>
            </a:r>
            <a:r>
              <a:rPr lang="en-US" altLang="zh-CN" sz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7478579" y="5855512"/>
            <a:ext cx="2385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③新增承诺等级字段，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要求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需求评审和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planning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check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需求优先级与 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RD 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承诺投入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等级，必须对齐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0555" y="4824585"/>
            <a:ext cx="2180605" cy="108567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368" y="3407954"/>
            <a:ext cx="1826786" cy="12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833485" y="1038679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：右 129" title="年份箭头">
            <a:extLst>
              <a:ext uri="{FF2B5EF4-FFF2-40B4-BE49-F238E27FC236}">
                <a16:creationId xmlns:a16="http://schemas.microsoft.com/office/drawing/2014/main" id="{AD06FED0-DD62-614B-A5E3-0336E00261B4}"/>
              </a:ext>
            </a:extLst>
          </p:cNvPr>
          <p:cNvSpPr/>
          <p:nvPr/>
        </p:nvSpPr>
        <p:spPr>
          <a:xfrm>
            <a:off x="713580" y="162608"/>
            <a:ext cx="1572136" cy="53209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Sprint1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2069124" y="162608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sprint2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3478878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sprint3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4888632" y="15536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sprint4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6298386" y="151260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sprint5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7719178" y="146822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sprint6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9128932" y="142384"/>
            <a:ext cx="1622754" cy="53209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sprint7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10538686" y="150164"/>
            <a:ext cx="1622754" cy="53209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sprint8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D6626ECD-B262-C449-A5A5-F8851BBB4B4B}"/>
              </a:ext>
            </a:extLst>
          </p:cNvPr>
          <p:cNvGrpSpPr/>
          <p:nvPr/>
        </p:nvGrpSpPr>
        <p:grpSpPr>
          <a:xfrm>
            <a:off x="2069124" y="3090242"/>
            <a:ext cx="5078861" cy="1270001"/>
            <a:chOff x="0" y="0"/>
            <a:chExt cx="5078858" cy="1270000"/>
          </a:xfrm>
        </p:grpSpPr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A48DBBAA-4E95-C64F-B6E4-5484CBA2BAC7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29" name="Rectangle">
                <a:extLst>
                  <a:ext uri="{FF2B5EF4-FFF2-40B4-BE49-F238E27FC236}">
                    <a16:creationId xmlns:a16="http://schemas.microsoft.com/office/drawing/2014/main" id="{F830B03E-72F6-1E40-A4AA-BED1CFB3EC4D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30" name="Shape">
                <a:extLst>
                  <a:ext uri="{FF2B5EF4-FFF2-40B4-BE49-F238E27FC236}">
                    <a16:creationId xmlns:a16="http://schemas.microsoft.com/office/drawing/2014/main" id="{EFDC927D-D76A-514E-938F-7D5564D99B22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28" name="03">
              <a:extLst>
                <a:ext uri="{FF2B5EF4-FFF2-40B4-BE49-F238E27FC236}">
                  <a16:creationId xmlns:a16="http://schemas.microsoft.com/office/drawing/2014/main" id="{1F26B85A-C35A-1549-B392-04BF72CE7733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 dirty="0">
                  <a:latin typeface="+mn-ea"/>
                </a:rPr>
                <a:t>0</a:t>
              </a:r>
              <a:r>
                <a:rPr lang="en-US" altLang="zh-CN" sz="2000" kern="0" dirty="0">
                  <a:latin typeface="+mn-ea"/>
                </a:rPr>
                <a:t>2</a:t>
              </a:r>
              <a:endParaRPr sz="2000" kern="0" dirty="0">
                <a:latin typeface="+mn-ea"/>
              </a:endParaRPr>
            </a:p>
          </p:txBody>
        </p:sp>
      </p:grpSp>
      <p:grpSp>
        <p:nvGrpSpPr>
          <p:cNvPr id="46" name="Group">
            <a:extLst>
              <a:ext uri="{FF2B5EF4-FFF2-40B4-BE49-F238E27FC236}">
                <a16:creationId xmlns:a16="http://schemas.microsoft.com/office/drawing/2014/main" id="{C32DA99F-9804-6D49-805F-4A9F52ECFDDE}"/>
              </a:ext>
            </a:extLst>
          </p:cNvPr>
          <p:cNvGrpSpPr/>
          <p:nvPr/>
        </p:nvGrpSpPr>
        <p:grpSpPr>
          <a:xfrm>
            <a:off x="7453925" y="1512218"/>
            <a:ext cx="5078861" cy="1270000"/>
            <a:chOff x="0" y="0"/>
            <a:chExt cx="5078859" cy="1270000"/>
          </a:xfrm>
        </p:grpSpPr>
        <p:grpSp>
          <p:nvGrpSpPr>
            <p:cNvPr id="47" name="Group">
              <a:extLst>
                <a:ext uri="{FF2B5EF4-FFF2-40B4-BE49-F238E27FC236}">
                  <a16:creationId xmlns:a16="http://schemas.microsoft.com/office/drawing/2014/main" id="{EA01A32B-CF12-9549-8822-B72418F3D2A6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51" name="Group">
                <a:extLst>
                  <a:ext uri="{FF2B5EF4-FFF2-40B4-BE49-F238E27FC236}">
                    <a16:creationId xmlns:a16="http://schemas.microsoft.com/office/drawing/2014/main" id="{0D7902E8-6990-8542-B88E-1BE46CA0FFAC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53" name="Rectangle">
                  <a:extLst>
                    <a:ext uri="{FF2B5EF4-FFF2-40B4-BE49-F238E27FC236}">
                      <a16:creationId xmlns:a16="http://schemas.microsoft.com/office/drawing/2014/main" id="{89912C65-2732-954A-81BC-73B67B11EE83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741B2E11-87AA-784E-928B-8C954F389B55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52" name="02">
                <a:extLst>
                  <a:ext uri="{FF2B5EF4-FFF2-40B4-BE49-F238E27FC236}">
                    <a16:creationId xmlns:a16="http://schemas.microsoft.com/office/drawing/2014/main" id="{B7E0E7FE-BC38-0043-9C1E-8B38248CCFB1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48" name="Group">
              <a:extLst>
                <a:ext uri="{FF2B5EF4-FFF2-40B4-BE49-F238E27FC236}">
                  <a16:creationId xmlns:a16="http://schemas.microsoft.com/office/drawing/2014/main" id="{C4C059ED-8EC9-A049-B9AD-FF025C3759E0}"/>
                </a:ext>
              </a:extLst>
            </p:cNvPr>
            <p:cNvGrpSpPr/>
            <p:nvPr/>
          </p:nvGrpSpPr>
          <p:grpSpPr>
            <a:xfrm>
              <a:off x="171011" y="28801"/>
              <a:ext cx="3443896" cy="923488"/>
              <a:chOff x="-143611" y="-92269"/>
              <a:chExt cx="3443895" cy="923487"/>
            </a:xfrm>
          </p:grpSpPr>
          <p:sp>
            <p:nvSpPr>
              <p:cNvPr id="49" name="Cras justo odio, facilisis in, egestas eget dapibus quam.">
                <a:extLst>
                  <a:ext uri="{FF2B5EF4-FFF2-40B4-BE49-F238E27FC236}">
                    <a16:creationId xmlns:a16="http://schemas.microsoft.com/office/drawing/2014/main" id="{EF0CA105-2C50-424D-B6EF-732058951A1A}"/>
                  </a:ext>
                </a:extLst>
              </p:cNvPr>
              <p:cNvSpPr txBox="1"/>
              <p:nvPr/>
            </p:nvSpPr>
            <p:spPr>
              <a:xfrm>
                <a:off x="-143611" y="322820"/>
                <a:ext cx="2913748" cy="508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ANP2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车辆</a:t>
                </a:r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月底有新增</a:t>
                </a:r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台车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ANP2 PMO</a:t>
                </a:r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统筹</a:t>
                </a:r>
                <a:r>
                  <a:rPr lang="zh-CN" altLang="en-US" sz="900" kern="0" dirty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 </a:t>
                </a: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高优指定固定车辆④</a:t>
                </a:r>
                <a:endParaRPr lang="en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50" name="Sem Nullam">
                <a:extLst>
                  <a:ext uri="{FF2B5EF4-FFF2-40B4-BE49-F238E27FC236}">
                    <a16:creationId xmlns:a16="http://schemas.microsoft.com/office/drawing/2014/main" id="{E272F65A-8D23-5247-9B0B-5FB18259BDE5}"/>
                  </a:ext>
                </a:extLst>
              </p:cNvPr>
              <p:cNvSpPr txBox="1"/>
              <p:nvPr/>
            </p:nvSpPr>
            <p:spPr>
              <a:xfrm>
                <a:off x="30525" y="-92269"/>
                <a:ext cx="3269759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实车状态复杂，无专用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，车辆环境切换</a:t>
                </a: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产生效率损耗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55" name="Group">
            <a:extLst>
              <a:ext uri="{FF2B5EF4-FFF2-40B4-BE49-F238E27FC236}">
                <a16:creationId xmlns:a16="http://schemas.microsoft.com/office/drawing/2014/main" id="{43D366A6-1410-4241-8574-CF2F04F4C574}"/>
              </a:ext>
            </a:extLst>
          </p:cNvPr>
          <p:cNvGrpSpPr/>
          <p:nvPr/>
        </p:nvGrpSpPr>
        <p:grpSpPr>
          <a:xfrm>
            <a:off x="7453925" y="3090242"/>
            <a:ext cx="5078861" cy="1270001"/>
            <a:chOff x="0" y="0"/>
            <a:chExt cx="5078859" cy="1270000"/>
          </a:xfrm>
        </p:grpSpPr>
        <p:grpSp>
          <p:nvGrpSpPr>
            <p:cNvPr id="56" name="Group">
              <a:extLst>
                <a:ext uri="{FF2B5EF4-FFF2-40B4-BE49-F238E27FC236}">
                  <a16:creationId xmlns:a16="http://schemas.microsoft.com/office/drawing/2014/main" id="{23ACAF92-4122-404C-860C-BE7C534BA6FE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0" y="0"/>
              <a:chExt cx="5078858" cy="1270000"/>
            </a:xfrm>
          </p:grpSpPr>
          <p:grpSp>
            <p:nvGrpSpPr>
              <p:cNvPr id="65" name="Group">
                <a:extLst>
                  <a:ext uri="{FF2B5EF4-FFF2-40B4-BE49-F238E27FC236}">
                    <a16:creationId xmlns:a16="http://schemas.microsoft.com/office/drawing/2014/main" id="{3C28820F-C533-C44A-B80D-03F83F0F4A5A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8859" cy="1270000"/>
                <a:chOff x="-193178" y="0"/>
                <a:chExt cx="5078858" cy="1270000"/>
              </a:xfrm>
            </p:grpSpPr>
            <p:sp>
              <p:nvSpPr>
                <p:cNvPr id="67" name="Rectangle">
                  <a:extLst>
                    <a:ext uri="{FF2B5EF4-FFF2-40B4-BE49-F238E27FC236}">
                      <a16:creationId xmlns:a16="http://schemas.microsoft.com/office/drawing/2014/main" id="{576F8F8C-9E3F-C94C-8E11-CB70E92EC460}"/>
                    </a:ext>
                  </a:extLst>
                </p:cNvPr>
                <p:cNvSpPr/>
                <p:nvPr/>
              </p:nvSpPr>
              <p:spPr>
                <a:xfrm>
                  <a:off x="-193179" y="0"/>
                  <a:ext cx="5078860" cy="1270000"/>
                </a:xfrm>
                <a:prstGeom prst="rect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  <p:sp>
              <p:nvSpPr>
                <p:cNvPr id="68" name="Shape">
                  <a:extLst>
                    <a:ext uri="{FF2B5EF4-FFF2-40B4-BE49-F238E27FC236}">
                      <a16:creationId xmlns:a16="http://schemas.microsoft.com/office/drawing/2014/main" id="{46F30388-3DAF-C64D-B75B-706089AD0BF3}"/>
                    </a:ext>
                  </a:extLst>
                </p:cNvPr>
                <p:cNvSpPr/>
                <p:nvPr/>
              </p:nvSpPr>
              <p:spPr>
                <a:xfrm>
                  <a:off x="-190352" y="49"/>
                  <a:ext cx="5076033" cy="1269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40" y="0"/>
                      </a:moveTo>
                      <a:cubicBezTo>
                        <a:pt x="16827" y="77"/>
                        <a:pt x="16616" y="286"/>
                        <a:pt x="16441" y="777"/>
                      </a:cubicBezTo>
                      <a:cubicBezTo>
                        <a:pt x="16305" y="1155"/>
                        <a:pt x="16200" y="1672"/>
                        <a:pt x="16111" y="2229"/>
                      </a:cubicBezTo>
                      <a:cubicBezTo>
                        <a:pt x="16011" y="2859"/>
                        <a:pt x="15931" y="3536"/>
                        <a:pt x="15846" y="4201"/>
                      </a:cubicBezTo>
                      <a:cubicBezTo>
                        <a:pt x="15765" y="4839"/>
                        <a:pt x="15678" y="5466"/>
                        <a:pt x="15591" y="6092"/>
                      </a:cubicBezTo>
                      <a:cubicBezTo>
                        <a:pt x="15148" y="9282"/>
                        <a:pt x="14701" y="12463"/>
                        <a:pt x="14269" y="15677"/>
                      </a:cubicBezTo>
                      <a:cubicBezTo>
                        <a:pt x="14200" y="16186"/>
                        <a:pt x="14132" y="16696"/>
                        <a:pt x="14063" y="17203"/>
                      </a:cubicBezTo>
                      <a:cubicBezTo>
                        <a:pt x="14014" y="17559"/>
                        <a:pt x="13964" y="17914"/>
                        <a:pt x="13919" y="18277"/>
                      </a:cubicBezTo>
                      <a:cubicBezTo>
                        <a:pt x="13833" y="18969"/>
                        <a:pt x="13751" y="19727"/>
                        <a:pt x="13583" y="20094"/>
                      </a:cubicBezTo>
                      <a:cubicBezTo>
                        <a:pt x="13458" y="20367"/>
                        <a:pt x="13312" y="20357"/>
                        <a:pt x="13168" y="20350"/>
                      </a:cubicBezTo>
                      <a:cubicBezTo>
                        <a:pt x="12970" y="20342"/>
                        <a:pt x="12771" y="20348"/>
                        <a:pt x="12573" y="20350"/>
                      </a:cubicBezTo>
                      <a:cubicBezTo>
                        <a:pt x="12427" y="20352"/>
                        <a:pt x="12281" y="20351"/>
                        <a:pt x="12134" y="20350"/>
                      </a:cubicBezTo>
                      <a:cubicBezTo>
                        <a:pt x="11973" y="20350"/>
                        <a:pt x="11811" y="20350"/>
                        <a:pt x="11649" y="20350"/>
                      </a:cubicBezTo>
                      <a:cubicBezTo>
                        <a:pt x="7766" y="20356"/>
                        <a:pt x="3883" y="20356"/>
                        <a:pt x="0" y="20350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14"/>
                      </a:lnTo>
                      <a:cubicBezTo>
                        <a:pt x="21368" y="11"/>
                        <a:pt x="21136" y="9"/>
                        <a:pt x="20903" y="7"/>
                      </a:cubicBezTo>
                      <a:cubicBezTo>
                        <a:pt x="20671" y="5"/>
                        <a:pt x="20439" y="2"/>
                        <a:pt x="20207" y="0"/>
                      </a:cubicBezTo>
                      <a:lnTo>
                        <a:pt x="17040" y="0"/>
                      </a:lnTo>
                      <a:close/>
                    </a:path>
                  </a:pathLst>
                </a:custGeom>
                <a:solidFill>
                  <a:srgbClr val="7EC3E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457200" fontAlgn="auto" hangingPunct="0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defRPr sz="5000">
                      <a:solidFill>
                        <a:srgbClr val="333333"/>
                      </a:solidFill>
                      <a:latin typeface="+mn-lt"/>
                      <a:ea typeface="+mn-ea"/>
                      <a:cs typeface="+mn-cs"/>
                      <a:sym typeface="Helvetica Neue Thin"/>
                    </a:defRPr>
                  </a:pPr>
                  <a:endParaRPr sz="3600" kern="0">
                    <a:solidFill>
                      <a:srgbClr val="333333"/>
                    </a:solidFill>
                    <a:latin typeface="+mn-ea"/>
                    <a:ea typeface="+mn-ea"/>
                    <a:sym typeface="Helvetica Neue Thin"/>
                  </a:endParaRPr>
                </a:p>
              </p:txBody>
            </p:sp>
          </p:grpSp>
          <p:sp>
            <p:nvSpPr>
              <p:cNvPr id="66" name="04">
                <a:extLst>
                  <a:ext uri="{FF2B5EF4-FFF2-40B4-BE49-F238E27FC236}">
                    <a16:creationId xmlns:a16="http://schemas.microsoft.com/office/drawing/2014/main" id="{9C1FA4AE-4553-9441-AA64-7330EA2B0029}"/>
                  </a:ext>
                </a:extLst>
              </p:cNvPr>
              <p:cNvSpPr txBox="1"/>
              <p:nvPr/>
            </p:nvSpPr>
            <p:spPr>
              <a:xfrm>
                <a:off x="3970897" y="317712"/>
                <a:ext cx="635001" cy="634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100000"/>
                  </a:lnSpc>
                  <a:spcBef>
                    <a:spcPts val="0"/>
                  </a:spcBef>
                  <a:defRPr sz="35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lvl1pPr>
              </a:lstStyle>
              <a:p>
                <a:pPr defTabSz="584200" fontAlgn="auto" hangingPunct="0">
                  <a:spcAft>
                    <a:spcPts val="0"/>
                  </a:spcAft>
                </a:pPr>
                <a:r>
                  <a:rPr sz="2000" kern="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lang="en-US" altLang="zh-CN" sz="2000" kern="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sz="2000" kern="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62" name="Group">
              <a:extLst>
                <a:ext uri="{FF2B5EF4-FFF2-40B4-BE49-F238E27FC236}">
                  <a16:creationId xmlns:a16="http://schemas.microsoft.com/office/drawing/2014/main" id="{F5943287-4D87-FF4E-92AE-B20EE9359470}"/>
                </a:ext>
              </a:extLst>
            </p:cNvPr>
            <p:cNvGrpSpPr/>
            <p:nvPr/>
          </p:nvGrpSpPr>
          <p:grpSpPr>
            <a:xfrm>
              <a:off x="314622" y="121070"/>
              <a:ext cx="2794002" cy="1077838"/>
              <a:chOff x="0" y="0"/>
              <a:chExt cx="2794001" cy="1077837"/>
            </a:xfrm>
          </p:grpSpPr>
          <p:sp>
            <p:nvSpPr>
              <p:cNvPr id="63" name="Lorem ipsum dolor sit amet, consectetur adipiscing elit.">
                <a:extLst>
                  <a:ext uri="{FF2B5EF4-FFF2-40B4-BE49-F238E27FC236}">
                    <a16:creationId xmlns:a16="http://schemas.microsoft.com/office/drawing/2014/main" id="{A34CEF9D-16FE-2B46-8792-49EB55C56FE3}"/>
                  </a:ext>
                </a:extLst>
              </p:cNvPr>
              <p:cNvSpPr txBox="1"/>
              <p:nvPr/>
            </p:nvSpPr>
            <p:spPr>
              <a:xfrm>
                <a:off x="0" y="443262"/>
                <a:ext cx="2794000" cy="634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marL="285750" indent="-285750" defTabSz="584200" fontAlgn="auto" hangingPunct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900" kern="0" dirty="0" smtClean="0">
                    <a:solidFill>
                      <a:srgbClr val="4D4D4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偶现问题必要信息标准化梳理⑤</a:t>
                </a:r>
                <a:endPara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  <p:sp>
            <p:nvSpPr>
              <p:cNvPr id="64" name="Cursus Vulputate">
                <a:extLst>
                  <a:ext uri="{FF2B5EF4-FFF2-40B4-BE49-F238E27FC236}">
                    <a16:creationId xmlns:a16="http://schemas.microsoft.com/office/drawing/2014/main" id="{531D59AA-6E31-5A49-95D3-C136FE52FAC7}"/>
                  </a:ext>
                </a:extLst>
              </p:cNvPr>
              <p:cNvSpPr txBox="1"/>
              <p:nvPr/>
            </p:nvSpPr>
            <p:spPr>
              <a:xfrm>
                <a:off x="0" y="0"/>
                <a:ext cx="2794001" cy="3815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5500"/>
                  </a:spcBef>
                  <a:defRPr sz="2500">
                    <a:solidFill>
                      <a:srgbClr val="3484C9"/>
                    </a:solidFill>
                  </a:defRPr>
                </a:lvl1pPr>
              </a:lstStyle>
              <a:p>
                <a:pPr fontAlgn="auto" hangingPunct="0">
                  <a:spcAft>
                    <a:spcPts val="0"/>
                  </a:spcAft>
                </a:pPr>
                <a:r>
                  <a:rPr lang="zh-CN" altLang="en-US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偶现</a:t>
                </a:r>
                <a:r>
                  <a:rPr lang="en-US" altLang="zh-CN" sz="11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bug </a:t>
                </a:r>
                <a:r>
                  <a:rPr lang="en-US" altLang="zh-CN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RD</a:t>
                </a:r>
                <a:r>
                  <a:rPr lang="zh-CN" altLang="en-US" sz="1100" b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Neue Light"/>
                  </a:rPr>
                  <a:t>复现难，影响快速修复</a:t>
                </a:r>
                <a:endParaRPr sz="11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endParaRPr>
              </a:p>
            </p:txBody>
          </p:sp>
        </p:grpSp>
      </p:grpSp>
      <p:grpSp>
        <p:nvGrpSpPr>
          <p:cNvPr id="79" name="Group">
            <a:extLst>
              <a:ext uri="{FF2B5EF4-FFF2-40B4-BE49-F238E27FC236}">
                <a16:creationId xmlns:a16="http://schemas.microsoft.com/office/drawing/2014/main" id="{8ABB7016-CF34-9747-9F93-9B57AB43181D}"/>
              </a:ext>
            </a:extLst>
          </p:cNvPr>
          <p:cNvGrpSpPr/>
          <p:nvPr/>
        </p:nvGrpSpPr>
        <p:grpSpPr>
          <a:xfrm>
            <a:off x="2069124" y="1512218"/>
            <a:ext cx="5078861" cy="1270000"/>
            <a:chOff x="0" y="0"/>
            <a:chExt cx="5078858" cy="1270000"/>
          </a:xfrm>
        </p:grpSpPr>
        <p:grpSp>
          <p:nvGrpSpPr>
            <p:cNvPr id="80" name="Group">
              <a:extLst>
                <a:ext uri="{FF2B5EF4-FFF2-40B4-BE49-F238E27FC236}">
                  <a16:creationId xmlns:a16="http://schemas.microsoft.com/office/drawing/2014/main" id="{9C6EE225-F578-DC41-A598-A2B38D6527B1}"/>
                </a:ext>
              </a:extLst>
            </p:cNvPr>
            <p:cNvGrpSpPr/>
            <p:nvPr/>
          </p:nvGrpSpPr>
          <p:grpSpPr>
            <a:xfrm>
              <a:off x="0" y="0"/>
              <a:ext cx="5078859" cy="1270000"/>
              <a:chOff x="-193178" y="0"/>
              <a:chExt cx="5078858" cy="1270000"/>
            </a:xfrm>
          </p:grpSpPr>
          <p:sp>
            <p:nvSpPr>
              <p:cNvPr id="82" name="Rectangle">
                <a:extLst>
                  <a:ext uri="{FF2B5EF4-FFF2-40B4-BE49-F238E27FC236}">
                    <a16:creationId xmlns:a16="http://schemas.microsoft.com/office/drawing/2014/main" id="{7DB493C2-5CEF-864D-A493-59CFF6265D2B}"/>
                  </a:ext>
                </a:extLst>
              </p:cNvPr>
              <p:cNvSpPr/>
              <p:nvPr/>
            </p:nvSpPr>
            <p:spPr>
              <a:xfrm>
                <a:off x="-193179" y="0"/>
                <a:ext cx="5078860" cy="1270000"/>
              </a:xfrm>
              <a:prstGeom prst="rect">
                <a:avLst/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8E0F2C6F-127E-AF44-8220-8876E6E3AB14}"/>
                  </a:ext>
                </a:extLst>
              </p:cNvPr>
              <p:cNvSpPr/>
              <p:nvPr/>
            </p:nvSpPr>
            <p:spPr>
              <a:xfrm>
                <a:off x="-190352" y="49"/>
                <a:ext cx="5076033" cy="1269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40" y="0"/>
                    </a:moveTo>
                    <a:cubicBezTo>
                      <a:pt x="16827" y="77"/>
                      <a:pt x="16616" y="286"/>
                      <a:pt x="16441" y="777"/>
                    </a:cubicBezTo>
                    <a:cubicBezTo>
                      <a:pt x="16305" y="1155"/>
                      <a:pt x="16200" y="1672"/>
                      <a:pt x="16111" y="2229"/>
                    </a:cubicBezTo>
                    <a:cubicBezTo>
                      <a:pt x="16011" y="2859"/>
                      <a:pt x="15931" y="3536"/>
                      <a:pt x="15846" y="4201"/>
                    </a:cubicBezTo>
                    <a:cubicBezTo>
                      <a:pt x="15765" y="4839"/>
                      <a:pt x="15678" y="5466"/>
                      <a:pt x="15591" y="6092"/>
                    </a:cubicBezTo>
                    <a:cubicBezTo>
                      <a:pt x="15148" y="9282"/>
                      <a:pt x="14701" y="12463"/>
                      <a:pt x="14269" y="15677"/>
                    </a:cubicBezTo>
                    <a:cubicBezTo>
                      <a:pt x="14200" y="16186"/>
                      <a:pt x="14132" y="16696"/>
                      <a:pt x="14063" y="17203"/>
                    </a:cubicBezTo>
                    <a:cubicBezTo>
                      <a:pt x="14014" y="17559"/>
                      <a:pt x="13964" y="17914"/>
                      <a:pt x="13919" y="18277"/>
                    </a:cubicBezTo>
                    <a:cubicBezTo>
                      <a:pt x="13833" y="18969"/>
                      <a:pt x="13751" y="19727"/>
                      <a:pt x="13583" y="20094"/>
                    </a:cubicBezTo>
                    <a:cubicBezTo>
                      <a:pt x="13458" y="20367"/>
                      <a:pt x="13312" y="20357"/>
                      <a:pt x="13168" y="20350"/>
                    </a:cubicBezTo>
                    <a:cubicBezTo>
                      <a:pt x="12970" y="20342"/>
                      <a:pt x="12771" y="20348"/>
                      <a:pt x="12573" y="20350"/>
                    </a:cubicBezTo>
                    <a:cubicBezTo>
                      <a:pt x="12427" y="20352"/>
                      <a:pt x="12281" y="20351"/>
                      <a:pt x="12134" y="20350"/>
                    </a:cubicBezTo>
                    <a:cubicBezTo>
                      <a:pt x="11973" y="20350"/>
                      <a:pt x="11811" y="20350"/>
                      <a:pt x="11649" y="20350"/>
                    </a:cubicBezTo>
                    <a:cubicBezTo>
                      <a:pt x="7766" y="20356"/>
                      <a:pt x="3883" y="20356"/>
                      <a:pt x="0" y="20350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"/>
                    </a:lnTo>
                    <a:cubicBezTo>
                      <a:pt x="21368" y="11"/>
                      <a:pt x="21136" y="9"/>
                      <a:pt x="20903" y="7"/>
                    </a:cubicBezTo>
                    <a:cubicBezTo>
                      <a:pt x="20671" y="5"/>
                      <a:pt x="20439" y="2"/>
                      <a:pt x="20207" y="0"/>
                    </a:cubicBezTo>
                    <a:lnTo>
                      <a:pt x="17040" y="0"/>
                    </a:lnTo>
                    <a:close/>
                  </a:path>
                </a:pathLst>
              </a:custGeom>
              <a:solidFill>
                <a:srgbClr val="37A8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 fontAlgn="auto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defRPr sz="500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  <a:sym typeface="Helvetica Neue Thin"/>
                  </a:defRPr>
                </a:pPr>
                <a:endParaRPr sz="3600" kern="0">
                  <a:solidFill>
                    <a:srgbClr val="333333"/>
                  </a:solidFill>
                  <a:latin typeface="+mn-ea"/>
                  <a:ea typeface="+mn-ea"/>
                  <a:sym typeface="Helvetica Neue Thin"/>
                </a:endParaRPr>
              </a:p>
            </p:txBody>
          </p:sp>
        </p:grpSp>
        <p:sp>
          <p:nvSpPr>
            <p:cNvPr id="81" name="01">
              <a:extLst>
                <a:ext uri="{FF2B5EF4-FFF2-40B4-BE49-F238E27FC236}">
                  <a16:creationId xmlns:a16="http://schemas.microsoft.com/office/drawing/2014/main" id="{3A04D3C2-6D8F-E84D-B9B1-43B845914CA8}"/>
                </a:ext>
              </a:extLst>
            </p:cNvPr>
            <p:cNvSpPr txBox="1"/>
            <p:nvPr/>
          </p:nvSpPr>
          <p:spPr>
            <a:xfrm>
              <a:off x="3970897" y="317712"/>
              <a:ext cx="635001" cy="63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5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Thin"/>
                </a:defRPr>
              </a:lvl1pPr>
            </a:lstStyle>
            <a:p>
              <a:pPr defTabSz="584200" fontAlgn="auto" hangingPunct="0">
                <a:spcAft>
                  <a:spcPts val="0"/>
                </a:spcAft>
              </a:pPr>
              <a:r>
                <a:rPr sz="2000" kern="0">
                  <a:latin typeface="+mn-ea"/>
                </a:rPr>
                <a:t>01</a:t>
              </a: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BEEBFCF5-81C7-8847-B5B6-F5F55C6DBB6D}"/>
              </a:ext>
            </a:extLst>
          </p:cNvPr>
          <p:cNvGrpSpPr/>
          <p:nvPr/>
        </p:nvGrpSpPr>
        <p:grpSpPr>
          <a:xfrm>
            <a:off x="2155063" y="1609574"/>
            <a:ext cx="3755423" cy="952495"/>
            <a:chOff x="-1" y="-1665"/>
            <a:chExt cx="3755421" cy="1899126"/>
          </a:xfrm>
        </p:grpSpPr>
        <p:sp>
          <p:nvSpPr>
            <p:cNvPr id="85" name="Nullam quis risus eget urna mollis ornare vel eu leo.">
              <a:extLst>
                <a:ext uri="{FF2B5EF4-FFF2-40B4-BE49-F238E27FC236}">
                  <a16:creationId xmlns:a16="http://schemas.microsoft.com/office/drawing/2014/main" id="{6ECB0BC8-FAE1-A940-9FFA-F81569B0EB10}"/>
                </a:ext>
              </a:extLst>
            </p:cNvPr>
            <p:cNvSpPr txBox="1"/>
            <p:nvPr/>
          </p:nvSpPr>
          <p:spPr>
            <a:xfrm>
              <a:off x="0" y="671199"/>
              <a:ext cx="3755420" cy="508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900" kern="0" dirty="0" err="1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Icafe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需求增加承诺类型，强制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RD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与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PM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对齐承诺等级与优先级</a:t>
              </a:r>
              <a:endParaRPr lang="en-CN" altLang="zh-CN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  <a:p>
              <a:pPr marL="285750" indent="-285750" defTabSz="584200" fontAlgn="auto" hangingPunct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soft commit</a:t>
              </a:r>
              <a:r>
                <a:rPr lang="zh-CN" altLang="en-US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控制在</a:t>
              </a:r>
              <a:r>
                <a:rPr lang="en-US" altLang="zh-CN" sz="900" kern="0" dirty="0" smtClean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20%</a:t>
              </a:r>
              <a:r>
                <a:rPr lang="zh-CN" altLang="en-US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以下①</a:t>
              </a:r>
              <a:endParaRPr lang="en-CN" sz="10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6" name="Sem Nullam">
              <a:extLst>
                <a:ext uri="{FF2B5EF4-FFF2-40B4-BE49-F238E27FC236}">
                  <a16:creationId xmlns:a16="http://schemas.microsoft.com/office/drawing/2014/main" id="{8D39E81D-525A-BC40-9C6E-CED32346DE75}"/>
                </a:ext>
              </a:extLst>
            </p:cNvPr>
            <p:cNvSpPr txBox="1"/>
            <p:nvPr/>
          </p:nvSpPr>
          <p:spPr>
            <a:xfrm>
              <a:off x="159740" y="-1665"/>
              <a:ext cx="3543464" cy="381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坚决落实</a:t>
              </a:r>
              <a:r>
                <a:rPr lang="en-US" altLang="zh-CN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P0bug&gt;hard commit&gt;soft commit</a:t>
              </a:r>
              <a:r>
                <a:rPr lang="zh-CN" altLang="en-US" sz="1100" b="1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 Light"/>
                </a:rPr>
                <a:t>需求</a:t>
              </a:r>
              <a:endParaRPr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  <p:sp>
          <p:nvSpPr>
            <p:cNvPr id="87" name="Sem Nullam">
              <a:extLst>
                <a:ext uri="{FF2B5EF4-FFF2-40B4-BE49-F238E27FC236}">
                  <a16:creationId xmlns:a16="http://schemas.microsoft.com/office/drawing/2014/main" id="{AE1A7EEE-8F4C-174F-A138-01FE74D800CE}"/>
                </a:ext>
              </a:extLst>
            </p:cNvPr>
            <p:cNvSpPr txBox="1"/>
            <p:nvPr/>
          </p:nvSpPr>
          <p:spPr>
            <a:xfrm>
              <a:off x="-1" y="1515942"/>
              <a:ext cx="2794001" cy="381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5500"/>
                </a:spcBef>
                <a:defRPr sz="2500">
                  <a:solidFill>
                    <a:srgbClr val="3484C9"/>
                  </a:solidFill>
                </a:defRPr>
              </a:lvl1pPr>
            </a:lstStyle>
            <a:p>
              <a:pPr fontAlgn="auto" hangingPunct="0">
                <a:spcAft>
                  <a:spcPts val="0"/>
                </a:spcAft>
              </a:pPr>
              <a:endParaRPr sz="1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endParaRPr>
            </a:p>
          </p:txBody>
        </p:sp>
      </p:grpSp>
      <p:sp>
        <p:nvSpPr>
          <p:cNvPr id="88" name="Cras mattis consectetur purus sit amet fermentum.">
            <a:extLst>
              <a:ext uri="{FF2B5EF4-FFF2-40B4-BE49-F238E27FC236}">
                <a16:creationId xmlns:a16="http://schemas.microsoft.com/office/drawing/2014/main" id="{72A6E8E0-CE87-6142-824B-931B504A3E58}"/>
              </a:ext>
            </a:extLst>
          </p:cNvPr>
          <p:cNvSpPr txBox="1"/>
          <p:nvPr/>
        </p:nvSpPr>
        <p:spPr>
          <a:xfrm>
            <a:off x="2202642" y="3525625"/>
            <a:ext cx="2794002" cy="704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/>
          <a:p>
            <a:pPr marL="285750" indent="-285750" defTabSz="584200" fontAlgn="auto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域负责人</a:t>
            </a:r>
            <a:r>
              <a:rPr lang="zh-CN" altLang="en-US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跟踪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②</a:t>
            </a:r>
            <a:endParaRPr lang="en-US" altLang="zh-CN" sz="800" kern="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  <a:p>
            <a:pPr marL="285750" indent="-285750" defTabSz="584200" fontAlgn="auto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核心组</a:t>
            </a:r>
            <a:r>
              <a:rPr lang="en-US" altLang="zh-CN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to do</a:t>
            </a:r>
            <a:r>
              <a:rPr lang="zh-CN" altLang="en-US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跟踪（</a:t>
            </a:r>
            <a:r>
              <a:rPr lang="en-US" altLang="zh-CN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PM UX QA Leader </a:t>
            </a:r>
            <a:r>
              <a:rPr lang="zh-CN" altLang="en-US" sz="9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监督）</a:t>
            </a:r>
            <a:r>
              <a:rPr lang="zh-CN" altLang="en-US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 ③</a:t>
            </a:r>
            <a:endParaRPr sz="900" kern="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sp>
        <p:nvSpPr>
          <p:cNvPr id="89" name="Tristique Inceptos">
            <a:extLst>
              <a:ext uri="{FF2B5EF4-FFF2-40B4-BE49-F238E27FC236}">
                <a16:creationId xmlns:a16="http://schemas.microsoft.com/office/drawing/2014/main" id="{C9EA1EE5-92F5-CC4E-AF67-E0E18CB32046}"/>
              </a:ext>
            </a:extLst>
          </p:cNvPr>
          <p:cNvSpPr txBox="1"/>
          <p:nvPr/>
        </p:nvSpPr>
        <p:spPr>
          <a:xfrm>
            <a:off x="2355301" y="3097956"/>
            <a:ext cx="2794003" cy="381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57200">
              <a:lnSpc>
                <a:spcPct val="100000"/>
              </a:lnSpc>
              <a:spcBef>
                <a:spcPts val="5500"/>
              </a:spcBef>
              <a:defRPr sz="2500">
                <a:solidFill>
                  <a:srgbClr val="3484C9"/>
                </a:solidFill>
              </a:defRPr>
            </a:lvl1pPr>
          </a:lstStyle>
          <a:p>
            <a:pPr fontAlgn="auto" hangingPunct="0">
              <a:spcAft>
                <a:spcPts val="0"/>
              </a:spcAft>
            </a:pPr>
            <a:r>
              <a:rPr lang="en-US"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PM UX QA </a:t>
            </a:r>
            <a:r>
              <a:rPr lang="zh-CN" altLang="en-US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名下的</a:t>
            </a:r>
            <a:r>
              <a:rPr lang="en-US" altLang="zh-CN" sz="11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bug</a:t>
            </a:r>
            <a:r>
              <a:rPr lang="zh-CN" altLang="en-US" sz="11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，加强天级清理</a:t>
            </a:r>
            <a:endParaRPr sz="11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Helvetica Neue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96726" y="954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</a:t>
            </a:r>
            <a:r>
              <a:rPr lang="zh-CN" altLang="en-US" sz="1800" b="1" kern="0" dirty="0" smtClean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52059" y="9523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kern="0" dirty="0">
                <a:solidFill>
                  <a:srgbClr val="3484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1959244" y="5990390"/>
            <a:ext cx="193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关键说明：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①迭代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8 soft commit 15%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3" name="Picture 1" descr="C:\Users\FANCHE~1\AppData\Local\Temp\BaiduHi\74E2DBCB-E15E-42B1-B4A7-D0EB5660B47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877" y="4607818"/>
            <a:ext cx="1697886" cy="86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FANCHE~1\AppData\Local\Temp\BaiduHi\56ADDAE1-1594-4BAF-8EAD-2947F9198DD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75" y="4607818"/>
            <a:ext cx="1440160" cy="9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文本框 92"/>
          <p:cNvSpPr txBox="1"/>
          <p:nvPr/>
        </p:nvSpPr>
        <p:spPr>
          <a:xfrm>
            <a:off x="3901045" y="5969945"/>
            <a:ext cx="1594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②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域负责人天级跟踪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411877" y="5969201"/>
            <a:ext cx="187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③清理不及时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，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PJM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定期提醒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leader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一起加强监督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543696" y="5969200"/>
            <a:ext cx="1736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④解决中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5" name="Picture 3" descr="C:\Users\fanchenhui\Documents\Baidu\Baidu Hi\小黑范晨辉\My Images\BD\BD7AD96FFC675ECEE915A398F820924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316" y="5292948"/>
            <a:ext cx="2466993" cy="5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Connector 162">
            <a:extLst>
              <a:ext uri="{FF2B5EF4-FFF2-40B4-BE49-F238E27FC236}">
                <a16:creationId xmlns:a16="http://schemas.microsoft.com/office/drawing/2014/main" id="{B04AC5AC-D35C-2248-B5B8-642C38068BDA}"/>
              </a:ext>
            </a:extLst>
          </p:cNvPr>
          <p:cNvCxnSpPr>
            <a:cxnSpLocks/>
          </p:cNvCxnSpPr>
          <p:nvPr/>
        </p:nvCxnSpPr>
        <p:spPr>
          <a:xfrm>
            <a:off x="7283063" y="1485642"/>
            <a:ext cx="42415" cy="48315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436" name="Picture 4" descr="C:\Users\FANCHE~1\AppData\Local\Temp\BaiduHi\FAF697B8-15B5-480C-AF6E-22FB189A783F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t="22397"/>
          <a:stretch/>
        </p:blipFill>
        <p:spPr bwMode="auto">
          <a:xfrm>
            <a:off x="7671720" y="4443492"/>
            <a:ext cx="2268589" cy="83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文本框 96"/>
          <p:cNvSpPr txBox="1"/>
          <p:nvPr/>
        </p:nvSpPr>
        <p:spPr>
          <a:xfrm>
            <a:off x="10011260" y="5962875"/>
            <a:ext cx="1736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⑤</a:t>
            </a:r>
            <a:r>
              <a:rPr lang="en-US" altLang="zh-CN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RD</a:t>
            </a:r>
            <a:r>
              <a:rPr lang="zh-CN" altLang="en-US" sz="800" kern="0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Light"/>
              </a:rPr>
              <a:t>梳理标准化要求中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2872408" y="216074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人机共驾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6.0-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想说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6184" y="1080170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0360" y="1083496"/>
            <a:ext cx="964907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坚信 敏捷和持续集成能让我们的项目质量前置，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效率持续提升，人员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组织更加团结。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希望各部门都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一起参与起来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，相互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学习，共同进步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，最终让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客户享受到巨大的收益。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提炼了以下给大家参考，并持续提升：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规划前置（含落地方案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&amp;sprint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计划），细化近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sprint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需求评审建议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每个迭代有可运行的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3.P0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bug&gt;hard commit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&gt;soft commit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 commit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（占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80%~90%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为佳）</a:t>
            </a: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工具链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重点持续集成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&amp;Daily test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回顾让一线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同学积极反馈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“做得好”，“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仍不适应待改进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”，确保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在更高效，舒适的机制下开发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需求卡片，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卡片内容完整性要一直持续要求，需求评审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&amp;planning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注意让跨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域相关方参与并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咬合计划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天级监控燃尽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修复方面，燃尽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图不要光看工时燃尽，也要每天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tracking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任务是否有超期。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从上迭代遗留数，多少本迭代新增，解决数，可以每天和上个迭代同期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多调动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一线同学工作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热情，小组内，小组之间，部门间相互学习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09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3232448" y="216074"/>
            <a:ext cx="61206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kick off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面对的问题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18D1F-6D5E-4BCF-9B93-D4587771BB9A}"/>
              </a:ext>
            </a:extLst>
          </p:cNvPr>
          <p:cNvSpPr txBox="1"/>
          <p:nvPr/>
        </p:nvSpPr>
        <p:spPr>
          <a:xfrm>
            <a:off x="424136" y="770072"/>
            <a:ext cx="12003450" cy="5746463"/>
          </a:xfrm>
          <a:prstGeom prst="rect">
            <a:avLst/>
          </a:prstGeom>
          <a:noFill/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>
                <a:latin typeface="Microsoft YaHei" charset="-122"/>
                <a:ea typeface="Microsoft YaHei" charset="-122"/>
              </a:rPr>
              <a:t>产品复杂度高，时间紧</a:t>
            </a:r>
            <a:endParaRPr lang="en-US" altLang="zh-CN" sz="120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>
                <a:latin typeface="Microsoft YaHei" charset="-122"/>
                <a:ea typeface="Microsoft YaHei" charset="-122"/>
              </a:rPr>
              <a:t>“瀑布式开发模式”的肌肉记忆</a:t>
            </a:r>
            <a:endParaRPr lang="en-US" altLang="zh-CN" sz="120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>
                <a:latin typeface="Microsoft YaHei" charset="-122"/>
                <a:ea typeface="Microsoft YaHei" charset="-122"/>
              </a:rPr>
              <a:t> 工具链没有聚焦持续集成，</a:t>
            </a:r>
            <a:r>
              <a:rPr lang="en-US" altLang="zh-CN" sz="1200">
                <a:latin typeface="Microsoft YaHei" charset="-122"/>
                <a:ea typeface="Microsoft YaHei" charset="-122"/>
              </a:rPr>
              <a:t>daily test</a:t>
            </a:r>
            <a:r>
              <a:rPr lang="zh-CN" altLang="en-US" sz="1200">
                <a:latin typeface="Microsoft YaHei" charset="-122"/>
                <a:ea typeface="Microsoft YaHei" charset="-122"/>
              </a:rPr>
              <a:t>，质量相对“后置”</a:t>
            </a:r>
            <a:endParaRPr lang="en-US" altLang="zh-CN" sz="120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>
                <a:latin typeface="Microsoft YaHei" charset="-122"/>
                <a:ea typeface="Microsoft YaHei" charset="-122"/>
              </a:rPr>
              <a:t> 人力紧，跨地域，新人多</a:t>
            </a:r>
            <a:endParaRPr lang="en-US" altLang="zh-CN" sz="120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>
                <a:latin typeface="Microsoft YaHei" charset="-122"/>
                <a:ea typeface="Microsoft YaHei" charset="-122"/>
              </a:rPr>
              <a:t> </a:t>
            </a:r>
            <a:r>
              <a:rPr lang="zh-CN" altLang="en-US" sz="1200">
                <a:latin typeface="Microsoft YaHei" charset="-122"/>
                <a:ea typeface="Microsoft YaHei" charset="-122"/>
              </a:rPr>
              <a:t>项目目标</a:t>
            </a:r>
            <a:r>
              <a:rPr lang="en-US" altLang="zh-CN" sz="1200">
                <a:latin typeface="Microsoft YaHei" charset="-122"/>
                <a:ea typeface="Microsoft YaHei" charset="-122"/>
              </a:rPr>
              <a:t>&amp;</a:t>
            </a:r>
            <a:r>
              <a:rPr lang="zh-CN" altLang="en-US" sz="1200">
                <a:latin typeface="Microsoft YaHei" charset="-122"/>
                <a:ea typeface="Microsoft YaHei" charset="-122"/>
              </a:rPr>
              <a:t>压力</a:t>
            </a:r>
            <a:r>
              <a:rPr lang="en-US" altLang="zh-CN" sz="1200">
                <a:latin typeface="Microsoft YaHei" charset="-122"/>
                <a:ea typeface="Microsoft YaHei" charset="-122"/>
              </a:rPr>
              <a:t>leaders </a:t>
            </a:r>
            <a:r>
              <a:rPr lang="zh-CN" altLang="en-US" sz="1200">
                <a:latin typeface="Microsoft YaHei" charset="-122"/>
                <a:ea typeface="Microsoft YaHei" charset="-122"/>
              </a:rPr>
              <a:t>和导师们分解和传导不够</a:t>
            </a:r>
            <a:endParaRPr lang="en-US" altLang="zh-CN" sz="1200">
              <a:latin typeface="Microsoft YaHei" charset="-122"/>
              <a:ea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Microsoft YaHei" charset="-122"/>
                <a:ea typeface="Microsoft YaHei" charset="-122"/>
              </a:rPr>
              <a:t>等等</a:t>
            </a:r>
            <a:endParaRPr lang="en-US" altLang="zh-CN" sz="1200" b="1" dirty="0"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9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2224336" y="2592338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谢谢！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42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4168550" y="216074"/>
            <a:ext cx="48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对敏捷开发框架的理解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018D1F-6D5E-4BCF-9B93-D4587771BB9A}"/>
              </a:ext>
            </a:extLst>
          </p:cNvPr>
          <p:cNvSpPr txBox="1"/>
          <p:nvPr/>
        </p:nvSpPr>
        <p:spPr>
          <a:xfrm>
            <a:off x="424136" y="770072"/>
            <a:ext cx="12003450" cy="5746463"/>
          </a:xfrm>
          <a:prstGeom prst="rect">
            <a:avLst/>
          </a:prstGeom>
          <a:noFill/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</a:rPr>
              <a:t>6.0 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敏捷使用的框架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-Scrum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针对复杂产品，以迭代和增量方式持续交付可用产品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每个迭代是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1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个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sprint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，每个</a:t>
            </a:r>
            <a:r>
              <a:rPr lang="en-US" altLang="zh-CN" sz="1200" dirty="0" smtClean="0">
                <a:latin typeface="Microsoft YaHei" charset="-122"/>
                <a:ea typeface="Microsoft YaHei" charset="-122"/>
              </a:rPr>
              <a:t>sprint </a:t>
            </a:r>
            <a:r>
              <a:rPr lang="zh-CN" altLang="en-US" sz="1200" dirty="0" smtClean="0">
                <a:latin typeface="Microsoft YaHei" charset="-122"/>
                <a:ea typeface="Microsoft YaHei" charset="-122"/>
              </a:rPr>
              <a:t>有</a:t>
            </a:r>
            <a:r>
              <a:rPr lang="en-US" altLang="zh-CN" sz="1200" dirty="0" smtClean="0">
                <a:latin typeface="Microsoft YaHei" charset="-122"/>
                <a:ea typeface="Microsoft YaHei" charset="-122"/>
              </a:rPr>
              <a:t>1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个专注的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sprint Goal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敏捷小组成员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7~10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人最佳，但也要兼顾实际情况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质量前置，避免后期成本大，修复难度大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latin typeface="Microsoft YaHei" charset="-122"/>
                <a:ea typeface="Microsoft YaHei" charset="-122"/>
              </a:rPr>
              <a:t>sprint review-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 相关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stakeholders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一起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review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当下结果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latin typeface="Microsoft YaHei" charset="-122"/>
                <a:ea typeface="Microsoft YaHei" charset="-122"/>
              </a:rPr>
              <a:t>Sprint 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回顾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-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由一线同学反馈“做得好”“待改进”让一线的开发效率不断提升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好的经验不止跨域分享，也要跨部门分享，共同学习，一起进步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charset="-122"/>
                <a:ea typeface="Microsoft YaHei" charset="-122"/>
              </a:rPr>
              <a:t>…</a:t>
            </a:r>
            <a:endParaRPr lang="zh-CN" altLang="en-US" sz="1200" dirty="0"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6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2872408" y="216074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1+4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的方式进行敏捷建设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实施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018D1F-6D5E-4BCF-9B93-D4587771BB9A}"/>
              </a:ext>
            </a:extLst>
          </p:cNvPr>
          <p:cNvSpPr txBox="1"/>
          <p:nvPr/>
        </p:nvSpPr>
        <p:spPr>
          <a:xfrm>
            <a:off x="424136" y="770072"/>
            <a:ext cx="12003450" cy="5746463"/>
          </a:xfrm>
          <a:prstGeom prst="rect">
            <a:avLst/>
          </a:prstGeom>
          <a:noFill/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转型前置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策划准备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敏捷实施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80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2872408" y="216074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人机共驾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6.0-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策划准备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018D1F-6D5E-4BCF-9B93-D4587771BB9A}"/>
              </a:ext>
            </a:extLst>
          </p:cNvPr>
          <p:cNvSpPr txBox="1"/>
          <p:nvPr/>
        </p:nvSpPr>
        <p:spPr>
          <a:xfrm>
            <a:off x="424136" y="770072"/>
            <a:ext cx="12003450" cy="5746463"/>
          </a:xfrm>
          <a:prstGeom prst="rect">
            <a:avLst/>
          </a:prstGeom>
          <a:noFill/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83" y="1643345"/>
            <a:ext cx="933531" cy="4447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73" y="1721140"/>
            <a:ext cx="1741141" cy="79919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356" y="2214103"/>
            <a:ext cx="878458" cy="459264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732697" y="1083076"/>
            <a:ext cx="157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</a:p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核心目标设定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98863" y="1083462"/>
            <a:ext cx="176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Step2</a:t>
            </a:r>
          </a:p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产品设计理念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29075" y="1060454"/>
            <a:ext cx="28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Step3</a:t>
            </a:r>
          </a:p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 &amp;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设计整体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944586" y="1071105"/>
            <a:ext cx="28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Step4</a:t>
            </a:r>
          </a:p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106174" y="1074397"/>
            <a:ext cx="28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Step5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分域，阶段里程碑目标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012904" y="3982994"/>
            <a:ext cx="2808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：团队快速组建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022035" y="3992320"/>
            <a:ext cx="2808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：风险识别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应对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804" y="1537160"/>
            <a:ext cx="956097" cy="54134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687" y="2198630"/>
            <a:ext cx="998414" cy="54334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322" y="1531755"/>
            <a:ext cx="746201" cy="40920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5269" y="1518627"/>
            <a:ext cx="782573" cy="43647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178" y="1943877"/>
            <a:ext cx="810263" cy="452916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2009" y="1962361"/>
            <a:ext cx="752772" cy="42499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548" y="2456585"/>
            <a:ext cx="752765" cy="423396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2363" y="2447933"/>
            <a:ext cx="716921" cy="40409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86838" y="1544518"/>
            <a:ext cx="1021688" cy="573957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7278" y="2232992"/>
            <a:ext cx="1001248" cy="543714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6421" y="4317403"/>
            <a:ext cx="1240640" cy="69196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50194" y="4331795"/>
            <a:ext cx="1608740" cy="510060"/>
          </a:xfrm>
          <a:prstGeom prst="rect">
            <a:avLst/>
          </a:prstGeom>
        </p:spPr>
      </p:pic>
      <p:sp>
        <p:nvSpPr>
          <p:cNvPr id="65" name="右箭头 64"/>
          <p:cNvSpPr/>
          <p:nvPr/>
        </p:nvSpPr>
        <p:spPr>
          <a:xfrm>
            <a:off x="2546753" y="1249592"/>
            <a:ext cx="360040" cy="219982"/>
          </a:xfrm>
          <a:prstGeom prst="rightArrow">
            <a:avLst/>
          </a:prstGeom>
          <a:solidFill>
            <a:srgbClr val="125AA4"/>
          </a:solidFill>
          <a:ln>
            <a:solidFill>
              <a:srgbClr val="2C5E9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右箭头 65"/>
          <p:cNvSpPr/>
          <p:nvPr/>
        </p:nvSpPr>
        <p:spPr>
          <a:xfrm>
            <a:off x="4546810" y="1241023"/>
            <a:ext cx="360040" cy="219982"/>
          </a:xfrm>
          <a:prstGeom prst="rightArrow">
            <a:avLst/>
          </a:prstGeom>
          <a:solidFill>
            <a:srgbClr val="125AA4"/>
          </a:solidFill>
          <a:ln>
            <a:solidFill>
              <a:srgbClr val="2C5E9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右箭头 66"/>
          <p:cNvSpPr/>
          <p:nvPr/>
        </p:nvSpPr>
        <p:spPr>
          <a:xfrm>
            <a:off x="7142341" y="1255493"/>
            <a:ext cx="360040" cy="219982"/>
          </a:xfrm>
          <a:prstGeom prst="rightArrow">
            <a:avLst/>
          </a:prstGeom>
          <a:solidFill>
            <a:srgbClr val="125AA4"/>
          </a:solidFill>
          <a:ln>
            <a:solidFill>
              <a:srgbClr val="2C5E9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右箭头 67"/>
          <p:cNvSpPr/>
          <p:nvPr/>
        </p:nvSpPr>
        <p:spPr>
          <a:xfrm>
            <a:off x="9244781" y="1248738"/>
            <a:ext cx="360040" cy="219982"/>
          </a:xfrm>
          <a:prstGeom prst="rightArrow">
            <a:avLst/>
          </a:prstGeom>
          <a:solidFill>
            <a:srgbClr val="125AA4"/>
          </a:solidFill>
          <a:ln>
            <a:solidFill>
              <a:srgbClr val="2C5E9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右箭头 68"/>
          <p:cNvSpPr/>
          <p:nvPr/>
        </p:nvSpPr>
        <p:spPr>
          <a:xfrm rot="5400000">
            <a:off x="3847621" y="3765500"/>
            <a:ext cx="313055" cy="205581"/>
          </a:xfrm>
          <a:prstGeom prst="rightArrow">
            <a:avLst>
              <a:gd name="adj1" fmla="val 50000"/>
              <a:gd name="adj2" fmla="val 44767"/>
            </a:avLst>
          </a:prstGeom>
          <a:solidFill>
            <a:srgbClr val="125AA4"/>
          </a:solidFill>
          <a:ln>
            <a:solidFill>
              <a:srgbClr val="2C5E9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右箭头 69"/>
          <p:cNvSpPr/>
          <p:nvPr/>
        </p:nvSpPr>
        <p:spPr>
          <a:xfrm rot="5400000">
            <a:off x="7063043" y="3765499"/>
            <a:ext cx="313055" cy="205581"/>
          </a:xfrm>
          <a:prstGeom prst="rightArrow">
            <a:avLst>
              <a:gd name="adj1" fmla="val 50000"/>
              <a:gd name="adj2" fmla="val 44767"/>
            </a:avLst>
          </a:prstGeom>
          <a:solidFill>
            <a:srgbClr val="125AA4"/>
          </a:solidFill>
          <a:ln>
            <a:solidFill>
              <a:srgbClr val="2C5E9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95259" y="2844031"/>
            <a:ext cx="157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6/30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向所有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发布稳定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898863" y="2844032"/>
            <a:ext cx="17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智能领航，科技致美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去定制，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167392" y="2816952"/>
            <a:ext cx="157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初步设计稿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504347" y="2817032"/>
            <a:ext cx="193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整体技术方案框架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关键方向技术方案框架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600326" y="2831674"/>
            <a:ext cx="241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产品月度能力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各域月度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细化最近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sprint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070774" y="5024658"/>
            <a:ext cx="28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快速集结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各域人员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集中办公场地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022035" y="4981119"/>
            <a:ext cx="318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识别执行迭代的阻塞性依赖，跟进解决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0073208" y="6631052"/>
            <a:ext cx="284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敏捷前先成立核心组，做整体策划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0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2872408" y="216074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人机共驾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6.0-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敏捷组织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018D1F-6D5E-4BCF-9B93-D4587771BB9A}"/>
              </a:ext>
            </a:extLst>
          </p:cNvPr>
          <p:cNvSpPr txBox="1"/>
          <p:nvPr/>
        </p:nvSpPr>
        <p:spPr>
          <a:xfrm>
            <a:off x="424136" y="770072"/>
            <a:ext cx="12003450" cy="5746463"/>
          </a:xfrm>
          <a:prstGeom prst="rect">
            <a:avLst/>
          </a:prstGeom>
          <a:noFill/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4176" y="1080170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45131" y="1171049"/>
            <a:ext cx="151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敏捷小组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7~10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产品经理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UX-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交互，视觉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敏捷教练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lead</a:t>
            </a: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465925" y="14753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理想型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敏捷小组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左中括号 79"/>
          <p:cNvSpPr/>
          <p:nvPr/>
        </p:nvSpPr>
        <p:spPr>
          <a:xfrm>
            <a:off x="4271049" y="1274098"/>
            <a:ext cx="69177" cy="1088891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7708808" y="1171049"/>
            <a:ext cx="3660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个域，各域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3~29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人不等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产品经理（人机共驾、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产品、数据）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UX-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交互，视觉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（人机共驾、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敏捷教练（域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Owner)</a:t>
            </a: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lead   (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基本由小组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兼任）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6829602" y="14753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6.0</a:t>
            </a: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敏捷小组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左中括号 114"/>
          <p:cNvSpPr/>
          <p:nvPr/>
        </p:nvSpPr>
        <p:spPr>
          <a:xfrm>
            <a:off x="7634726" y="1274098"/>
            <a:ext cx="74082" cy="108876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4259248" y="2757299"/>
            <a:ext cx="6120681" cy="31202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4626238" y="4242246"/>
            <a:ext cx="648072" cy="134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数据质检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324901" y="4236519"/>
            <a:ext cx="513957" cy="134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893838" y="4236519"/>
            <a:ext cx="515164" cy="134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6461936" y="4236519"/>
            <a:ext cx="551206" cy="134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UX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7360545" y="4229022"/>
            <a:ext cx="544964" cy="134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UX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7951279" y="4233120"/>
            <a:ext cx="506584" cy="134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UX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8501797" y="4236519"/>
            <a:ext cx="549535" cy="134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095266" y="4242246"/>
            <a:ext cx="506584" cy="134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</a:p>
          <a:p>
            <a:pPr algn="ctr"/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643950" y="4238148"/>
            <a:ext cx="545490" cy="134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550087" y="3502209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人机共驾域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8456298" y="3499626"/>
            <a:ext cx="745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325955" y="382788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数据域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440074" y="383304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渲染域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7210411" y="3826898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&amp;SDK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7871463" y="3831631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Ref-app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456298" y="382590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服务端域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9000063" y="382788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性能域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9517447" y="381836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工具链域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右中括号 140"/>
          <p:cNvSpPr/>
          <p:nvPr/>
        </p:nvSpPr>
        <p:spPr>
          <a:xfrm rot="16200000">
            <a:off x="5514737" y="3452828"/>
            <a:ext cx="45719" cy="126826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6728106" y="4105389"/>
            <a:ext cx="0" cy="7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8219689" y="4104407"/>
            <a:ext cx="0" cy="7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8672322" y="4105389"/>
            <a:ext cx="0" cy="7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>
            <a:off x="9248386" y="4105389"/>
            <a:ext cx="0" cy="7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9824450" y="4104407"/>
            <a:ext cx="0" cy="7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4716775" y="4060128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5319028" y="4053136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工具平台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5982676" y="4060128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连接符 150"/>
          <p:cNvCxnSpPr/>
          <p:nvPr/>
        </p:nvCxnSpPr>
        <p:spPr>
          <a:xfrm>
            <a:off x="5530366" y="4002069"/>
            <a:ext cx="0" cy="7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4586206" y="3146033"/>
            <a:ext cx="5401828" cy="277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总负责人、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PJM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 leader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UX leader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leaders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 leader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，各域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owners 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6836045" y="2920224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6.0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核心组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4259249" y="3146033"/>
            <a:ext cx="326958" cy="277889"/>
          </a:xfrm>
          <a:prstGeom prst="rect">
            <a:avLst/>
          </a:prstGeom>
          <a:solidFill>
            <a:schemeClr val="tx2">
              <a:lumMod val="20000"/>
              <a:lumOff val="80000"/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4259249" y="3432161"/>
            <a:ext cx="326958" cy="338091"/>
          </a:xfrm>
          <a:prstGeom prst="rect">
            <a:avLst/>
          </a:prstGeom>
          <a:solidFill>
            <a:schemeClr val="tx2">
              <a:lumMod val="20000"/>
              <a:lumOff val="80000"/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4259249" y="3763459"/>
            <a:ext cx="326958" cy="277889"/>
          </a:xfrm>
          <a:prstGeom prst="rect">
            <a:avLst/>
          </a:prstGeom>
          <a:solidFill>
            <a:schemeClr val="tx2">
              <a:lumMod val="20000"/>
              <a:lumOff val="80000"/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4259249" y="4039514"/>
            <a:ext cx="326958" cy="1837994"/>
          </a:xfrm>
          <a:prstGeom prst="rect">
            <a:avLst/>
          </a:prstGeom>
          <a:solidFill>
            <a:schemeClr val="tx2">
              <a:lumMod val="20000"/>
              <a:lumOff val="80000"/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92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8890542" y="5603211"/>
            <a:ext cx="2427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*部分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PM,UX,QA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为跨域共用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53307" y="4051486"/>
            <a:ext cx="7585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大模块合计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8128992" y="6590756"/>
            <a:ext cx="480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强调集中办公，强调面对面快速沟通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以符合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6.0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框架为前提，</a:t>
            </a:r>
            <a:r>
              <a:rPr lang="en-US" altLang="zh-CN" sz="1200" dirty="0" smtClean="0">
                <a:latin typeface="Microsoft YaHei" charset="-122"/>
                <a:ea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</a:rPr>
              <a:t>边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R</a:t>
            </a:r>
            <a:r>
              <a:rPr lang="en-US" altLang="zh-CN" sz="1200" dirty="0" smtClean="0">
                <a:latin typeface="Microsoft YaHei" charset="-122"/>
                <a:ea typeface="Microsoft YaHei" charset="-122"/>
              </a:rPr>
              <a:t>un</a:t>
            </a:r>
            <a:r>
              <a:rPr lang="zh-CN" altLang="en-US" sz="1200" dirty="0" smtClean="0">
                <a:latin typeface="Microsoft YaHei" charset="-122"/>
                <a:ea typeface="Microsoft YaHei" charset="-122"/>
              </a:rPr>
              <a:t>边确定最合适的各域人员结构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6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2872408" y="216074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人机共驾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6.0-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敏捷流程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018D1F-6D5E-4BCF-9B93-D4587771BB9A}"/>
              </a:ext>
            </a:extLst>
          </p:cNvPr>
          <p:cNvSpPr txBox="1"/>
          <p:nvPr/>
        </p:nvSpPr>
        <p:spPr>
          <a:xfrm>
            <a:off x="424136" y="792138"/>
            <a:ext cx="12003450" cy="5746463"/>
          </a:xfrm>
          <a:prstGeom prst="rect">
            <a:avLst/>
          </a:prstGeom>
          <a:noFill/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6184" y="1080170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8460224" y="6596468"/>
            <a:ext cx="4290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3~4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个迭代左右，找到“合适”的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节拍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2728392" y="3862106"/>
            <a:ext cx="9073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在第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个敏捷迭代前先细化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，明确迭代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sprint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goal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icafe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上至少建好临近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个迭代卡片，方便需求评审时置换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需求评审：关注需求容量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，强调质量前置，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 bug&gt;hard commit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&gt;soft commit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Planning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阶段提前确认好技术方案，相关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域以及第三方依赖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的务必咬合确认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重点关注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CI&amp;Daily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test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开发过程中插入的计划外需求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任务，快速评估优先级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迭代回顾：一线同学提出“做的好”“需改进”。聚焦下期迭代可实施的措施，持续提升开发效率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2872408" y="2331794"/>
            <a:ext cx="9433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椭圆 163"/>
          <p:cNvSpPr/>
          <p:nvPr/>
        </p:nvSpPr>
        <p:spPr>
          <a:xfrm>
            <a:off x="2867020" y="2238996"/>
            <a:ext cx="144016" cy="144016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4047230" y="2259786"/>
            <a:ext cx="144016" cy="144016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椭圆 165"/>
          <p:cNvSpPr/>
          <p:nvPr/>
        </p:nvSpPr>
        <p:spPr>
          <a:xfrm>
            <a:off x="6472808" y="2232298"/>
            <a:ext cx="144016" cy="144016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椭圆 166"/>
          <p:cNvSpPr/>
          <p:nvPr/>
        </p:nvSpPr>
        <p:spPr>
          <a:xfrm>
            <a:off x="7445788" y="2227567"/>
            <a:ext cx="144016" cy="144016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9024285" y="2240026"/>
            <a:ext cx="144016" cy="144016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9" name="直接连接符 168"/>
          <p:cNvCxnSpPr/>
          <p:nvPr/>
        </p:nvCxnSpPr>
        <p:spPr>
          <a:xfrm>
            <a:off x="7517796" y="2371583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9096293" y="238404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170"/>
          <p:cNvSpPr txBox="1"/>
          <p:nvPr/>
        </p:nvSpPr>
        <p:spPr>
          <a:xfrm>
            <a:off x="6987992" y="2653443"/>
            <a:ext cx="11467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Day1</a:t>
            </a: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下个迭代需求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</a:p>
        </p:txBody>
      </p:sp>
      <p:sp>
        <p:nvSpPr>
          <p:cNvPr id="172" name="文本框 171"/>
          <p:cNvSpPr txBox="1"/>
          <p:nvPr/>
        </p:nvSpPr>
        <p:spPr>
          <a:xfrm>
            <a:off x="8545102" y="2645646"/>
            <a:ext cx="1127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下迭代需求锁定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5180701" y="2266469"/>
            <a:ext cx="144016" cy="144016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4" name="直接连接符 173"/>
          <p:cNvCxnSpPr/>
          <p:nvPr/>
        </p:nvCxnSpPr>
        <p:spPr>
          <a:xfrm>
            <a:off x="10117246" y="1275620"/>
            <a:ext cx="0" cy="231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5907343" y="1035219"/>
            <a:ext cx="875928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6" name="直接连接符 175"/>
          <p:cNvCxnSpPr/>
          <p:nvPr/>
        </p:nvCxnSpPr>
        <p:spPr>
          <a:xfrm>
            <a:off x="3020006" y="1228952"/>
            <a:ext cx="28873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175" idx="3"/>
          </p:cNvCxnSpPr>
          <p:nvPr/>
        </p:nvCxnSpPr>
        <p:spPr>
          <a:xfrm>
            <a:off x="6783271" y="1242968"/>
            <a:ext cx="333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10117987" y="2333179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本框 178"/>
          <p:cNvSpPr txBox="1"/>
          <p:nvPr/>
        </p:nvSpPr>
        <p:spPr>
          <a:xfrm>
            <a:off x="9531971" y="2633832"/>
            <a:ext cx="119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Day4~5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planning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0" name="直接连接符 179"/>
          <p:cNvCxnSpPr/>
          <p:nvPr/>
        </p:nvCxnSpPr>
        <p:spPr>
          <a:xfrm>
            <a:off x="11586117" y="2368459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文本框 180"/>
          <p:cNvSpPr txBox="1"/>
          <p:nvPr/>
        </p:nvSpPr>
        <p:spPr>
          <a:xfrm>
            <a:off x="10649273" y="26691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Day6~10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开发，持续集成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10045238" y="2216581"/>
            <a:ext cx="144016" cy="144016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11513368" y="2251861"/>
            <a:ext cx="144016" cy="144016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9346344" y="3128523"/>
            <a:ext cx="942887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N+1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5" name="直接连接符 184"/>
          <p:cNvCxnSpPr/>
          <p:nvPr/>
        </p:nvCxnSpPr>
        <p:spPr>
          <a:xfrm>
            <a:off x="7480920" y="3312418"/>
            <a:ext cx="18432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10361240" y="3312418"/>
            <a:ext cx="16310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>
            <a:off x="2939028" y="1993609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>
            <a:off x="4119238" y="2014399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6547225" y="1986911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>
            <a:off x="7517796" y="198218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9096293" y="1994639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文本框 191"/>
          <p:cNvSpPr txBox="1"/>
          <p:nvPr/>
        </p:nvSpPr>
        <p:spPr>
          <a:xfrm>
            <a:off x="3448791" y="1483875"/>
            <a:ext cx="1319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本迭代需求锁定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5889134" y="1471386"/>
            <a:ext cx="13389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Day6~10</a:t>
            </a: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 持续集成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6987992" y="1485172"/>
            <a:ext cx="1472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Day11~13</a:t>
            </a: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&amp;debug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release 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版走查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8176718" y="1477375"/>
            <a:ext cx="17901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Day14~15</a:t>
            </a: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版完成验证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Sprint review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6" name="直接连接符 195"/>
          <p:cNvCxnSpPr/>
          <p:nvPr/>
        </p:nvCxnSpPr>
        <p:spPr>
          <a:xfrm>
            <a:off x="5252709" y="202108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86219" y="1464362"/>
            <a:ext cx="17815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Day4~5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Planning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锁定任务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预估工时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8" name="直接连接符 197"/>
          <p:cNvCxnSpPr/>
          <p:nvPr/>
        </p:nvCxnSpPr>
        <p:spPr>
          <a:xfrm>
            <a:off x="10117987" y="1943776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/>
        </p:nvSpPr>
        <p:spPr>
          <a:xfrm>
            <a:off x="9541612" y="1502882"/>
            <a:ext cx="119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Day16</a:t>
            </a: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回顾会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0" name="直接连接符 199"/>
          <p:cNvCxnSpPr/>
          <p:nvPr/>
        </p:nvCxnSpPr>
        <p:spPr>
          <a:xfrm>
            <a:off x="3020006" y="1224186"/>
            <a:ext cx="0" cy="231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/>
          <p:cNvSpPr txBox="1"/>
          <p:nvPr/>
        </p:nvSpPr>
        <p:spPr>
          <a:xfrm>
            <a:off x="2186478" y="1485096"/>
            <a:ext cx="161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Day1</a:t>
            </a:r>
          </a:p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迭代需求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3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2872408" y="216074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人机共驾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6.0-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敏捷工具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018D1F-6D5E-4BCF-9B93-D4587771BB9A}"/>
              </a:ext>
            </a:extLst>
          </p:cNvPr>
          <p:cNvSpPr txBox="1"/>
          <p:nvPr/>
        </p:nvSpPr>
        <p:spPr>
          <a:xfrm>
            <a:off x="424136" y="770072"/>
            <a:ext cx="12003450" cy="5746463"/>
          </a:xfrm>
          <a:prstGeom prst="rect">
            <a:avLst/>
          </a:prstGeom>
          <a:noFill/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6184" y="1080170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69819" y="892519"/>
            <a:ext cx="6325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管理规范化</a:t>
            </a:r>
            <a:endParaRPr lang="en-US" altLang="zh-CN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82" y="4411299"/>
            <a:ext cx="3411433" cy="192749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48" y="811085"/>
            <a:ext cx="4245190" cy="132154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819" y="1268498"/>
            <a:ext cx="2865979" cy="188026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062" y="2201630"/>
            <a:ext cx="2443320" cy="1300216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011125" y="1172458"/>
            <a:ext cx="353943" cy="6565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需求流转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011125" y="2699488"/>
            <a:ext cx="353943" cy="6565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问题流转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453" y="5410827"/>
            <a:ext cx="2800205" cy="94485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8964" y="4415058"/>
            <a:ext cx="1606942" cy="959991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2602243" y="4110412"/>
            <a:ext cx="1654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需求看板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066552" y="4112968"/>
            <a:ext cx="1630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任务工时燃尽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028154" y="4110412"/>
            <a:ext cx="190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修复累计趋势图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/>
          <a:srcRect t="1526" b="-1"/>
          <a:stretch/>
        </p:blipFill>
        <p:spPr>
          <a:xfrm>
            <a:off x="8925736" y="4491757"/>
            <a:ext cx="3384377" cy="183814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9822996" y="6674278"/>
            <a:ext cx="2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是手段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做好天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跟踪，不断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剖析数据背后本质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Group 29">
            <a:extLst>
              <a:ext uri="{FF2B5EF4-FFF2-40B4-BE49-F238E27FC236}">
                <a16:creationId xmlns:a16="http://schemas.microsoft.com/office/drawing/2014/main" id="{836B7C0F-CBF3-1444-BD87-1F9FFE6E562A}"/>
              </a:ext>
            </a:extLst>
          </p:cNvPr>
          <p:cNvGrpSpPr/>
          <p:nvPr/>
        </p:nvGrpSpPr>
        <p:grpSpPr>
          <a:xfrm>
            <a:off x="496144" y="3497522"/>
            <a:ext cx="11881320" cy="3117993"/>
            <a:chOff x="0" y="0"/>
            <a:chExt cx="10469564" cy="3295712"/>
          </a:xfrm>
        </p:grpSpPr>
        <p:grpSp>
          <p:nvGrpSpPr>
            <p:cNvPr id="73" name="Group 22">
              <a:extLst>
                <a:ext uri="{FF2B5EF4-FFF2-40B4-BE49-F238E27FC236}">
                  <a16:creationId xmlns:a16="http://schemas.microsoft.com/office/drawing/2014/main" id="{8FD8425E-29CB-C641-9FD6-6F50C7DC6AE2}"/>
                </a:ext>
              </a:extLst>
            </p:cNvPr>
            <p:cNvGrpSpPr/>
            <p:nvPr/>
          </p:nvGrpSpPr>
          <p:grpSpPr>
            <a:xfrm>
              <a:off x="148" y="0"/>
              <a:ext cx="10469267" cy="293118"/>
              <a:chOff x="0" y="0"/>
              <a:chExt cx="10469265" cy="293118"/>
            </a:xfrm>
          </p:grpSpPr>
          <p:sp>
            <p:nvSpPr>
              <p:cNvPr id="77" name="Shape 20">
                <a:extLst>
                  <a:ext uri="{FF2B5EF4-FFF2-40B4-BE49-F238E27FC236}">
                    <a16:creationId xmlns:a16="http://schemas.microsoft.com/office/drawing/2014/main" id="{320BCD75-02FA-6942-8193-689579D8370B}"/>
                  </a:ext>
                </a:extLst>
              </p:cNvPr>
              <p:cNvSpPr/>
              <p:nvPr/>
            </p:nvSpPr>
            <p:spPr>
              <a:xfrm>
                <a:off x="0" y="0"/>
                <a:ext cx="10469265" cy="186333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" name="Shape 21">
                <a:extLst>
                  <a:ext uri="{FF2B5EF4-FFF2-40B4-BE49-F238E27FC236}">
                    <a16:creationId xmlns:a16="http://schemas.microsoft.com/office/drawing/2014/main" id="{61907D1D-B2B7-C648-8559-DC7AC7CAB1B8}"/>
                  </a:ext>
                </a:extLst>
              </p:cNvPr>
              <p:cNvSpPr/>
              <p:nvPr/>
            </p:nvSpPr>
            <p:spPr>
              <a:xfrm>
                <a:off x="2951" y="184199"/>
                <a:ext cx="10463214" cy="1089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599" y="21600"/>
                    </a:lnTo>
                    <a:lnTo>
                      <a:pt x="20001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>
                  <a:latin typeface="+mn-ea"/>
                  <a:ea typeface="+mn-ea"/>
                </a:endParaRPr>
              </a:p>
            </p:txBody>
          </p:sp>
        </p:grpSp>
        <p:grpSp>
          <p:nvGrpSpPr>
            <p:cNvPr id="74" name="Group 25">
              <a:extLst>
                <a:ext uri="{FF2B5EF4-FFF2-40B4-BE49-F238E27FC236}">
                  <a16:creationId xmlns:a16="http://schemas.microsoft.com/office/drawing/2014/main" id="{AAEE90CF-C0CE-4D48-BA8A-9495BB8405AC}"/>
                </a:ext>
              </a:extLst>
            </p:cNvPr>
            <p:cNvGrpSpPr/>
            <p:nvPr/>
          </p:nvGrpSpPr>
          <p:grpSpPr>
            <a:xfrm>
              <a:off x="0" y="2998703"/>
              <a:ext cx="10469564" cy="297009"/>
              <a:chOff x="0" y="349699"/>
              <a:chExt cx="10469563" cy="297009"/>
            </a:xfrm>
          </p:grpSpPr>
          <p:sp>
            <p:nvSpPr>
              <p:cNvPr id="75" name="Shape 23">
                <a:extLst>
                  <a:ext uri="{FF2B5EF4-FFF2-40B4-BE49-F238E27FC236}">
                    <a16:creationId xmlns:a16="http://schemas.microsoft.com/office/drawing/2014/main" id="{4E978033-9A6B-B14B-BC1C-ECB27BE294E4}"/>
                  </a:ext>
                </a:extLst>
              </p:cNvPr>
              <p:cNvSpPr/>
              <p:nvPr/>
            </p:nvSpPr>
            <p:spPr>
              <a:xfrm rot="10800000" flipH="1">
                <a:off x="148" y="460375"/>
                <a:ext cx="10469266" cy="186333"/>
              </a:xfrm>
              <a:prstGeom prst="rect">
                <a:avLst/>
              </a:prstGeom>
              <a:solidFill>
                <a:srgbClr val="649AB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" name="Shape 24">
                <a:extLst>
                  <a:ext uri="{FF2B5EF4-FFF2-40B4-BE49-F238E27FC236}">
                    <a16:creationId xmlns:a16="http://schemas.microsoft.com/office/drawing/2014/main" id="{34801B79-027D-2F47-815D-846371846713}"/>
                  </a:ext>
                </a:extLst>
              </p:cNvPr>
              <p:cNvSpPr/>
              <p:nvPr/>
            </p:nvSpPr>
            <p:spPr>
              <a:xfrm>
                <a:off x="0" y="349699"/>
                <a:ext cx="10469563" cy="110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32" y="0"/>
                    </a:moveTo>
                    <a:lnTo>
                      <a:pt x="0" y="21600"/>
                    </a:lnTo>
                    <a:lnTo>
                      <a:pt x="10787" y="21600"/>
                    </a:lnTo>
                    <a:lnTo>
                      <a:pt x="10800" y="21600"/>
                    </a:lnTo>
                    <a:lnTo>
                      <a:pt x="10813" y="21600"/>
                    </a:lnTo>
                    <a:lnTo>
                      <a:pt x="21600" y="21600"/>
                    </a:lnTo>
                    <a:lnTo>
                      <a:pt x="18168" y="0"/>
                    </a:lnTo>
                    <a:lnTo>
                      <a:pt x="10813" y="0"/>
                    </a:lnTo>
                    <a:lnTo>
                      <a:pt x="10800" y="0"/>
                    </a:lnTo>
                    <a:lnTo>
                      <a:pt x="10787" y="0"/>
                    </a:lnTo>
                    <a:lnTo>
                      <a:pt x="3432" y="0"/>
                    </a:lnTo>
                    <a:close/>
                  </a:path>
                </a:pathLst>
              </a:custGeom>
              <a:solidFill>
                <a:srgbClr val="72B1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>
                  <a:latin typeface="+mn-ea"/>
                  <a:ea typeface="+mn-ea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2469819" y="3819156"/>
            <a:ext cx="1435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开发过程可视化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613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E053D-54CA-8045-8B64-4833D55204C2}"/>
              </a:ext>
            </a:extLst>
          </p:cNvPr>
          <p:cNvSpPr txBox="1"/>
          <p:nvPr/>
        </p:nvSpPr>
        <p:spPr>
          <a:xfrm>
            <a:off x="2872408" y="216074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人机共驾</a:t>
            </a:r>
            <a:r>
              <a:rPr lang="en-US" altLang="zh-CN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6.0-</a:t>
            </a:r>
            <a:r>
              <a:rPr lang="zh-CN" altLang="en-US" sz="3000" b="1" spc="1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敏捷工具</a:t>
            </a:r>
            <a:endParaRPr lang="en-US" sz="3000" b="1" spc="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018D1F-6D5E-4BCF-9B93-D4587771BB9A}"/>
              </a:ext>
            </a:extLst>
          </p:cNvPr>
          <p:cNvSpPr txBox="1"/>
          <p:nvPr/>
        </p:nvSpPr>
        <p:spPr>
          <a:xfrm>
            <a:off x="556261" y="775517"/>
            <a:ext cx="12003450" cy="5746463"/>
          </a:xfrm>
          <a:prstGeom prst="rect">
            <a:avLst/>
          </a:prstGeom>
          <a:noFill/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6184" y="1080170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敏捷改进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敏捷组织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敏捷流程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敏捷工具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敏捷文化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82264" y="1052625"/>
            <a:ext cx="3763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敏捷迭代情况：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单轮迭代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修复数量屡创新高。迭代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是迭代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i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倍，是中期迭代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倍。质量先行坚决贯彻落实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截止到迭代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200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icafe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需求卡片，覆盖专业导航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283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个需求点，人机共驾（含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ref-app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个需求点。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1231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全功能版开发完成。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个迭代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hard commit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（承诺型需求）有掉落，迭代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顺利守住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hard commit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hard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完成率</a:t>
            </a:r>
            <a:r>
              <a:rPr lang="en-US" altLang="zh-CN" sz="1200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1200" i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</a:p>
        </p:txBody>
      </p:sp>
      <p:graphicFrame>
        <p:nvGraphicFramePr>
          <p:cNvPr id="45" name="图表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440910"/>
              </p:ext>
            </p:extLst>
          </p:nvPr>
        </p:nvGraphicFramePr>
        <p:xfrm>
          <a:off x="2152328" y="930033"/>
          <a:ext cx="5847698" cy="2970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3" name="ValueText2">
            <a:extLst>
              <a:ext uri="{FF2B5EF4-FFF2-40B4-BE49-F238E27FC236}">
                <a16:creationId xmlns:a16="http://schemas.microsoft.com/office/drawing/2014/main" id="{CBF723F1-0630-4BC2-9954-062B06942B1A}"/>
              </a:ext>
            </a:extLst>
          </p:cNvPr>
          <p:cNvSpPr txBox="1"/>
          <p:nvPr/>
        </p:nvSpPr>
        <p:spPr>
          <a:xfrm>
            <a:off x="5628863" y="5817137"/>
            <a:ext cx="1809329" cy="232273"/>
          </a:xfrm>
          <a:prstGeom prst="rect">
            <a:avLst/>
          </a:prstGeom>
          <a:noFill/>
        </p:spPr>
        <p:txBody>
          <a:bodyPr wrap="square" lIns="0" tIns="0" rIns="0" bIns="0" numCol="1" anchor="ctr" anchorCtr="1">
            <a:prstTxWarp prst="textPlain">
              <a:avLst/>
            </a:prstTxWarp>
            <a:normAutofit fontScale="3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P0=0,P1=1,</a:t>
            </a:r>
            <a:r>
              <a:rPr lang="zh-CN" alt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修复率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94.54</a:t>
            </a:r>
            <a:r>
              <a:rPr lang="en-US" altLang="zh-CN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%</a:t>
            </a:r>
            <a:endParaRPr lang="zh-CN" alt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4" name="ValueText2">
            <a:extLst>
              <a:ext uri="{FF2B5EF4-FFF2-40B4-BE49-F238E27FC236}">
                <a16:creationId xmlns:a16="http://schemas.microsoft.com/office/drawing/2014/main" id="{CBF723F1-0630-4BC2-9954-062B06942B1A}"/>
              </a:ext>
            </a:extLst>
          </p:cNvPr>
          <p:cNvSpPr txBox="1"/>
          <p:nvPr/>
        </p:nvSpPr>
        <p:spPr>
          <a:xfrm>
            <a:off x="2640399" y="5879032"/>
            <a:ext cx="1809329" cy="242993"/>
          </a:xfrm>
          <a:prstGeom prst="rect">
            <a:avLst/>
          </a:prstGeom>
          <a:noFill/>
        </p:spPr>
        <p:txBody>
          <a:bodyPr wrap="square" lIns="0" tIns="0" rIns="0" bIns="0" numCol="1" anchor="ctr" anchorCtr="1">
            <a:prstTxWarp prst="textPlain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200" b="1" dirty="0" smtClean="0">
                <a:solidFill>
                  <a:srgbClr val="6B95C8"/>
                </a:solidFill>
                <a:latin typeface="Impact" panose="020B0806030902050204" pitchFamily="34" charset="0"/>
              </a:rPr>
              <a:t>需求点达成</a:t>
            </a:r>
            <a:r>
              <a:rPr lang="en-US" altLang="zh-CN" sz="1200" b="1" dirty="0" smtClean="0">
                <a:solidFill>
                  <a:srgbClr val="6B95C8"/>
                </a:solidFill>
                <a:latin typeface="Impact" panose="020B0806030902050204" pitchFamily="34" charset="0"/>
              </a:rPr>
              <a:t>12/31</a:t>
            </a:r>
            <a:r>
              <a:rPr lang="zh-CN" altLang="en-US" sz="1200" b="1" dirty="0" smtClean="0">
                <a:solidFill>
                  <a:srgbClr val="6B95C8"/>
                </a:solidFill>
                <a:latin typeface="Impact" panose="020B0806030902050204" pitchFamily="34" charset="0"/>
              </a:rPr>
              <a:t>节点要求</a:t>
            </a:r>
            <a:endParaRPr lang="en-US" altLang="zh-CN" sz="1200" b="1" dirty="0">
              <a:solidFill>
                <a:srgbClr val="6B95C8"/>
              </a:solidFill>
              <a:latin typeface="Impact" panose="020B080603090205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95889" y="4295025"/>
            <a:ext cx="1498347" cy="1523395"/>
            <a:chOff x="6051944" y="3000670"/>
            <a:chExt cx="2164881" cy="2164882"/>
          </a:xfrm>
        </p:grpSpPr>
        <p:sp>
          <p:nvSpPr>
            <p:cNvPr id="68" name="ValueShape1">
              <a:extLst>
                <a:ext uri="{FF2B5EF4-FFF2-40B4-BE49-F238E27FC236}">
                  <a16:creationId xmlns:a16="http://schemas.microsoft.com/office/drawing/2014/main" id="{10FB5EF4-39D2-43E3-BAC7-FC5ACBB2EBCA}"/>
                </a:ext>
              </a:extLst>
            </p:cNvPr>
            <p:cNvSpPr/>
            <p:nvPr/>
          </p:nvSpPr>
          <p:spPr>
            <a:xfrm flipH="1">
              <a:off x="6051944" y="3000670"/>
              <a:ext cx="2164881" cy="2164882"/>
            </a:xfrm>
            <a:prstGeom prst="pie">
              <a:avLst>
                <a:gd name="adj1" fmla="val 11562850"/>
                <a:gd name="adj2" fmla="val 18014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ValueShape1">
              <a:extLst>
                <a:ext uri="{FF2B5EF4-FFF2-40B4-BE49-F238E27FC236}">
                  <a16:creationId xmlns:a16="http://schemas.microsoft.com/office/drawing/2014/main" id="{10FB5EF4-39D2-43E3-BAC7-FC5ACBB2EBCA}"/>
                </a:ext>
              </a:extLst>
            </p:cNvPr>
            <p:cNvSpPr/>
            <p:nvPr/>
          </p:nvSpPr>
          <p:spPr>
            <a:xfrm flipH="1">
              <a:off x="6051944" y="3000670"/>
              <a:ext cx="2164881" cy="2164882"/>
            </a:xfrm>
            <a:prstGeom prst="pie">
              <a:avLst>
                <a:gd name="adj1" fmla="val 169762"/>
                <a:gd name="adj2" fmla="val 562507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ValueShape1">
              <a:extLst>
                <a:ext uri="{FF2B5EF4-FFF2-40B4-BE49-F238E27FC236}">
                  <a16:creationId xmlns:a16="http://schemas.microsoft.com/office/drawing/2014/main" id="{10FB5EF4-39D2-43E3-BAC7-FC5ACBB2EBCA}"/>
                </a:ext>
              </a:extLst>
            </p:cNvPr>
            <p:cNvSpPr/>
            <p:nvPr/>
          </p:nvSpPr>
          <p:spPr>
            <a:xfrm flipH="1">
              <a:off x="6051944" y="3000670"/>
              <a:ext cx="2164881" cy="2164882"/>
            </a:xfrm>
            <a:prstGeom prst="pie">
              <a:avLst>
                <a:gd name="adj1" fmla="val 5585658"/>
                <a:gd name="adj2" fmla="val 11587252"/>
              </a:avLst>
            </a:prstGeom>
            <a:solidFill>
              <a:schemeClr val="accent5">
                <a:lumMod val="60000"/>
                <a:lumOff val="40000"/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2605943" y="4390993"/>
            <a:ext cx="195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专业导航</a:t>
            </a:r>
            <a:endParaRPr lang="en-US" altLang="zh-CN" sz="900" i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9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283</a:t>
            </a:r>
            <a:r>
              <a:rPr lang="zh-CN" altLang="en-US" sz="9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个需求点</a:t>
            </a:r>
            <a:endParaRPr lang="zh-CN" altLang="en-US" sz="900" i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763002" y="5115190"/>
            <a:ext cx="993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人机共驾</a:t>
            </a:r>
            <a:endParaRPr lang="en-US" altLang="zh-CN" sz="900" i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9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</a:t>
            </a:r>
            <a:r>
              <a:rPr lang="zh-CN" altLang="en-US" sz="9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个需求点</a:t>
            </a:r>
            <a:endParaRPr lang="zh-CN" altLang="en-US" sz="900" i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920863" y="5036374"/>
            <a:ext cx="195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技术性需求</a:t>
            </a:r>
            <a:endParaRPr lang="en-US" altLang="zh-CN" sz="900" i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9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217</a:t>
            </a:r>
            <a:r>
              <a:rPr lang="zh-CN" altLang="en-US" sz="9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900" i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ValueShape2">
            <a:extLst>
              <a:ext uri="{FF2B5EF4-FFF2-40B4-BE49-F238E27FC236}">
                <a16:creationId xmlns:a16="http://schemas.microsoft.com/office/drawing/2014/main" id="{D61FA443-8922-4F8E-8672-6E4D1FBCA693}"/>
              </a:ext>
            </a:extLst>
          </p:cNvPr>
          <p:cNvSpPr/>
          <p:nvPr/>
        </p:nvSpPr>
        <p:spPr>
          <a:xfrm flipH="1">
            <a:off x="5807233" y="4367640"/>
            <a:ext cx="1452587" cy="1411852"/>
          </a:xfrm>
          <a:prstGeom prst="pie">
            <a:avLst>
              <a:gd name="adj1" fmla="val 16200000"/>
              <a:gd name="adj2" fmla="val 1526253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i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557108" y="5073013"/>
            <a:ext cx="1952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修复率</a:t>
            </a:r>
            <a:r>
              <a:rPr lang="en-US" altLang="zh-CN" sz="1200" i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94.45%</a:t>
            </a:r>
            <a:endParaRPr lang="zh-CN" altLang="en-US" sz="1200" i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652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PT_Template_H_2014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PT_Template_H_2014">
  <a:themeElements>
    <a:clrScheme name="自定义 2">
      <a:dk1>
        <a:srgbClr val="000000"/>
      </a:dk1>
      <a:lt1>
        <a:srgbClr val="FFFFFF"/>
      </a:lt1>
      <a:dk2>
        <a:srgbClr val="B1AEF6"/>
      </a:dk2>
      <a:lt2>
        <a:srgbClr val="D8D8D8"/>
      </a:lt2>
      <a:accent1>
        <a:srgbClr val="E10602"/>
      </a:accent1>
      <a:accent2>
        <a:srgbClr val="2932E1"/>
      </a:accent2>
      <a:accent3>
        <a:srgbClr val="CC9900"/>
      </a:accent3>
      <a:accent4>
        <a:srgbClr val="993366"/>
      </a:accent4>
      <a:accent5>
        <a:srgbClr val="B2C1DB"/>
      </a:accent5>
      <a:accent6>
        <a:srgbClr val="938953"/>
      </a:accent6>
      <a:hlink>
        <a:srgbClr val="000000"/>
      </a:hlink>
      <a:folHlink>
        <a:srgbClr val="00000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PT_Template_H">
  <a:themeElements>
    <a:clrScheme name="Baidu HR">
      <a:dk1>
        <a:srgbClr val="000000"/>
      </a:dk1>
      <a:lt1>
        <a:srgbClr val="FFFFFF"/>
      </a:lt1>
      <a:dk2>
        <a:srgbClr val="B1AEF6"/>
      </a:dk2>
      <a:lt2>
        <a:srgbClr val="D8D8D8"/>
      </a:lt2>
      <a:accent1>
        <a:srgbClr val="E10602"/>
      </a:accent1>
      <a:accent2>
        <a:srgbClr val="2932E1"/>
      </a:accent2>
      <a:accent3>
        <a:srgbClr val="CC9900"/>
      </a:accent3>
      <a:accent4>
        <a:srgbClr val="993366"/>
      </a:accent4>
      <a:accent5>
        <a:srgbClr val="B2C1DB"/>
      </a:accent5>
      <a:accent6>
        <a:srgbClr val="938953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++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商业生态运营规划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80FF">
            <a:alpha val="74902"/>
          </a:srgbClr>
        </a:solidFill>
        <a:ln w="3175">
          <a:noFill/>
          <a:prstDash val="dash"/>
        </a:ln>
      </a:spPr>
      <a:bodyPr rtlCol="0" anchor="ctr"/>
      <a:lstStyle>
        <a:defPPr algn="ctr">
          <a:defRPr sz="1200" dirty="0" smtClean="0"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6D6D6D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 anchor="t">
        <a:spAutoFit/>
      </a:bodyPr>
      <a:lstStyle>
        <a:defPPr>
          <a:spcBef>
            <a:spcPts val="600"/>
          </a:spcBef>
          <a:defRPr sz="1400" dirty="0" smtClean="0">
            <a:solidFill>
              <a:srgbClr val="6D6D6D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商业生态运营规划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80FF">
            <a:alpha val="74902"/>
          </a:srgbClr>
        </a:solidFill>
        <a:ln w="3175">
          <a:noFill/>
          <a:prstDash val="dash"/>
        </a:ln>
      </a:spPr>
      <a:bodyPr rtlCol="0" anchor="ctr"/>
      <a:lstStyle>
        <a:defPPr algn="ctr">
          <a:defRPr sz="1200" dirty="0" smtClean="0"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6D6D6D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 anchor="t">
        <a:spAutoFit/>
      </a:bodyPr>
      <a:lstStyle>
        <a:defPPr>
          <a:spcBef>
            <a:spcPts val="600"/>
          </a:spcBef>
          <a:defRPr sz="1400" dirty="0" smtClean="0">
            <a:solidFill>
              <a:srgbClr val="6D6D6D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商业生态运营规划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80FF">
            <a:alpha val="74902"/>
          </a:srgbClr>
        </a:solidFill>
        <a:ln w="3175">
          <a:noFill/>
          <a:prstDash val="dash"/>
        </a:ln>
      </a:spPr>
      <a:bodyPr rtlCol="0" anchor="ctr"/>
      <a:lstStyle>
        <a:defPPr algn="ctr">
          <a:defRPr sz="1200" dirty="0" smtClean="0"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6D6D6D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 anchor="t">
        <a:spAutoFit/>
      </a:bodyPr>
      <a:lstStyle>
        <a:defPPr>
          <a:spcBef>
            <a:spcPts val="600"/>
          </a:spcBef>
          <a:defRPr sz="1400" dirty="0" smtClean="0">
            <a:solidFill>
              <a:srgbClr val="6D6D6D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PPT_Template_H_2014</Template>
  <TotalTime>80337</TotalTime>
  <Pages>0</Pages>
  <Words>3148</Words>
  <Characters>0</Characters>
  <Application>Microsoft Office PowerPoint</Application>
  <DocSecurity>0</DocSecurity>
  <PresentationFormat>自定义</PresentationFormat>
  <Lines>0</Lines>
  <Paragraphs>694</Paragraphs>
  <Slides>20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3" baseType="lpstr">
      <vt:lpstr>Agency FB</vt:lpstr>
      <vt:lpstr>Arial Unicode MS</vt:lpstr>
      <vt:lpstr>Helvetica Neue Light</vt:lpstr>
      <vt:lpstr>Helvetica Neue Thin</vt:lpstr>
      <vt:lpstr>Microsoft YaHei UI</vt:lpstr>
      <vt:lpstr>等线</vt:lpstr>
      <vt:lpstr>黑体</vt:lpstr>
      <vt:lpstr>SimSun</vt:lpstr>
      <vt:lpstr>SimSun</vt:lpstr>
      <vt:lpstr>微软雅黑</vt:lpstr>
      <vt:lpstr>微软雅黑</vt:lpstr>
      <vt:lpstr>Arial</vt:lpstr>
      <vt:lpstr>Calibri</vt:lpstr>
      <vt:lpstr>Impact</vt:lpstr>
      <vt:lpstr>Wingdings</vt:lpstr>
      <vt:lpstr>PPT_Template_H_2014</vt:lpstr>
      <vt:lpstr>1_PPT_Template_H_2014</vt:lpstr>
      <vt:lpstr>PPT_Template_H</vt:lpstr>
      <vt:lpstr>++1</vt:lpstr>
      <vt:lpstr>2_商业生态运营规划部</vt:lpstr>
      <vt:lpstr>3_商业生态运营规划部</vt:lpstr>
      <vt:lpstr>4_商业生态运营规划部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百度LBS业务战略激励方案</dc:title>
  <dc:creator>xuzhanbing@baidu.com</dc:creator>
  <cp:lastModifiedBy>Fan,Chenhui</cp:lastModifiedBy>
  <cp:revision>2131</cp:revision>
  <cp:lastPrinted>2017-01-03T06:15:17Z</cp:lastPrinted>
  <dcterms:created xsi:type="dcterms:W3CDTF">2015-01-20T15:29:55Z</dcterms:created>
  <dcterms:modified xsi:type="dcterms:W3CDTF">2022-01-10T09:21:54Z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2052-6.3.0.1705</vt:lpwstr>
  </property>
</Properties>
</file>